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1"/>
  </p:notesMasterIdLst>
  <p:sldIdLst>
    <p:sldId id="257" r:id="rId2"/>
    <p:sldId id="382" r:id="rId3"/>
    <p:sldId id="264" r:id="rId4"/>
    <p:sldId id="381" r:id="rId5"/>
    <p:sldId id="266" r:id="rId6"/>
    <p:sldId id="273" r:id="rId7"/>
    <p:sldId id="274" r:id="rId8"/>
    <p:sldId id="275" r:id="rId9"/>
    <p:sldId id="276" r:id="rId10"/>
    <p:sldId id="405" r:id="rId11"/>
    <p:sldId id="278" r:id="rId12"/>
    <p:sldId id="380" r:id="rId13"/>
    <p:sldId id="384" r:id="rId14"/>
    <p:sldId id="283" r:id="rId15"/>
    <p:sldId id="379" r:id="rId16"/>
    <p:sldId id="286" r:id="rId17"/>
    <p:sldId id="378" r:id="rId18"/>
    <p:sldId id="289" r:id="rId19"/>
    <p:sldId id="377" r:id="rId20"/>
    <p:sldId id="291" r:id="rId21"/>
    <p:sldId id="406" r:id="rId22"/>
    <p:sldId id="407" r:id="rId23"/>
    <p:sldId id="299" r:id="rId24"/>
    <p:sldId id="376" r:id="rId25"/>
    <p:sldId id="298" r:id="rId26"/>
    <p:sldId id="303" r:id="rId27"/>
    <p:sldId id="408" r:id="rId28"/>
    <p:sldId id="305" r:id="rId29"/>
    <p:sldId id="375" r:id="rId30"/>
    <p:sldId id="310" r:id="rId31"/>
    <p:sldId id="438" r:id="rId32"/>
    <p:sldId id="410" r:id="rId33"/>
    <p:sldId id="312" r:id="rId34"/>
    <p:sldId id="440" r:id="rId35"/>
    <p:sldId id="439" r:id="rId36"/>
    <p:sldId id="313" r:id="rId37"/>
    <p:sldId id="374" r:id="rId38"/>
    <p:sldId id="315" r:id="rId39"/>
    <p:sldId id="317" r:id="rId40"/>
    <p:sldId id="411" r:id="rId41"/>
    <p:sldId id="316" r:id="rId42"/>
    <p:sldId id="425" r:id="rId43"/>
    <p:sldId id="426" r:id="rId44"/>
    <p:sldId id="413" r:id="rId45"/>
    <p:sldId id="424" r:id="rId46"/>
    <p:sldId id="446" r:id="rId47"/>
    <p:sldId id="423" r:id="rId48"/>
    <p:sldId id="422" r:id="rId49"/>
    <p:sldId id="421" r:id="rId50"/>
    <p:sldId id="420" r:id="rId51"/>
    <p:sldId id="419" r:id="rId52"/>
    <p:sldId id="418" r:id="rId53"/>
    <p:sldId id="417" r:id="rId54"/>
    <p:sldId id="414" r:id="rId55"/>
    <p:sldId id="415" r:id="rId56"/>
    <p:sldId id="320" r:id="rId57"/>
    <p:sldId id="412" r:id="rId58"/>
    <p:sldId id="416" r:id="rId59"/>
    <p:sldId id="444" r:id="rId60"/>
    <p:sldId id="327" r:id="rId61"/>
    <p:sldId id="326" r:id="rId62"/>
    <p:sldId id="373" r:id="rId63"/>
    <p:sldId id="445" r:id="rId64"/>
    <p:sldId id="332" r:id="rId65"/>
    <p:sldId id="333" r:id="rId66"/>
    <p:sldId id="334" r:id="rId67"/>
    <p:sldId id="336" r:id="rId68"/>
    <p:sldId id="337" r:id="rId69"/>
    <p:sldId id="338" r:id="rId70"/>
    <p:sldId id="427" r:id="rId71"/>
    <p:sldId id="340" r:id="rId72"/>
    <p:sldId id="430" r:id="rId73"/>
    <p:sldId id="428" r:id="rId74"/>
    <p:sldId id="429" r:id="rId75"/>
    <p:sldId id="341" r:id="rId76"/>
    <p:sldId id="342" r:id="rId77"/>
    <p:sldId id="393" r:id="rId78"/>
    <p:sldId id="343" r:id="rId79"/>
    <p:sldId id="344" r:id="rId80"/>
    <p:sldId id="345" r:id="rId81"/>
    <p:sldId id="346" r:id="rId82"/>
    <p:sldId id="390" r:id="rId83"/>
    <p:sldId id="348" r:id="rId84"/>
    <p:sldId id="362" r:id="rId85"/>
    <p:sldId id="363" r:id="rId86"/>
    <p:sldId id="364" r:id="rId87"/>
    <p:sldId id="441" r:id="rId88"/>
    <p:sldId id="400" r:id="rId89"/>
    <p:sldId id="349" r:id="rId90"/>
    <p:sldId id="350" r:id="rId91"/>
    <p:sldId id="433" r:id="rId92"/>
    <p:sldId id="432" r:id="rId93"/>
    <p:sldId id="434" r:id="rId94"/>
    <p:sldId id="402" r:id="rId95"/>
    <p:sldId id="351" r:id="rId96"/>
    <p:sldId id="353" r:id="rId97"/>
    <p:sldId id="354" r:id="rId98"/>
    <p:sldId id="355" r:id="rId99"/>
    <p:sldId id="356" r:id="rId100"/>
    <p:sldId id="360" r:id="rId101"/>
    <p:sldId id="447" r:id="rId102"/>
    <p:sldId id="435" r:id="rId103"/>
    <p:sldId id="436" r:id="rId104"/>
    <p:sldId id="437" r:id="rId105"/>
    <p:sldId id="365" r:id="rId106"/>
    <p:sldId id="366" r:id="rId107"/>
    <p:sldId id="368" r:id="rId108"/>
    <p:sldId id="370" r:id="rId109"/>
    <p:sldId id="367" r:id="rId110"/>
    <p:sldId id="369" r:id="rId111"/>
    <p:sldId id="383" r:id="rId112"/>
    <p:sldId id="372" r:id="rId113"/>
    <p:sldId id="449" r:id="rId114"/>
    <p:sldId id="442" r:id="rId115"/>
    <p:sldId id="267" r:id="rId116"/>
    <p:sldId id="269" r:id="rId117"/>
    <p:sldId id="265" r:id="rId118"/>
    <p:sldId id="404" r:id="rId119"/>
    <p:sldId id="271" r:id="rId120"/>
    <p:sldId id="448" r:id="rId121"/>
    <p:sldId id="277" r:id="rId122"/>
    <p:sldId id="385" r:id="rId123"/>
    <p:sldId id="280" r:id="rId124"/>
    <p:sldId id="256" r:id="rId125"/>
    <p:sldId id="281" r:id="rId126"/>
    <p:sldId id="284" r:id="rId127"/>
    <p:sldId id="386" r:id="rId128"/>
    <p:sldId id="292" r:id="rId129"/>
    <p:sldId id="287" r:id="rId130"/>
    <p:sldId id="290" r:id="rId131"/>
    <p:sldId id="294" r:id="rId132"/>
    <p:sldId id="296" r:id="rId133"/>
    <p:sldId id="293" r:id="rId134"/>
    <p:sldId id="297" r:id="rId135"/>
    <p:sldId id="304" r:id="rId136"/>
    <p:sldId id="388" r:id="rId137"/>
    <p:sldId id="306" r:id="rId138"/>
    <p:sldId id="308" r:id="rId139"/>
    <p:sldId id="409" r:id="rId140"/>
    <p:sldId id="309" r:id="rId141"/>
    <p:sldId id="311" r:id="rId142"/>
    <p:sldId id="389" r:id="rId143"/>
    <p:sldId id="318" r:id="rId144"/>
    <p:sldId id="319" r:id="rId145"/>
    <p:sldId id="321" r:id="rId146"/>
    <p:sldId id="322" r:id="rId147"/>
    <p:sldId id="324" r:id="rId148"/>
    <p:sldId id="387" r:id="rId149"/>
    <p:sldId id="329" r:id="rId150"/>
    <p:sldId id="330" r:id="rId151"/>
    <p:sldId id="335" r:id="rId152"/>
    <p:sldId id="339" r:id="rId153"/>
    <p:sldId id="394" r:id="rId154"/>
    <p:sldId id="397" r:id="rId155"/>
    <p:sldId id="395" r:id="rId156"/>
    <p:sldId id="399" r:id="rId157"/>
    <p:sldId id="396" r:id="rId158"/>
    <p:sldId id="392" r:id="rId159"/>
    <p:sldId id="391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00"/>
    <a:srgbClr val="F56800"/>
    <a:srgbClr val="FFFFFF"/>
    <a:srgbClr val="FF008C"/>
    <a:srgbClr val="942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86939"/>
  </p:normalViewPr>
  <p:slideViewPr>
    <p:cSldViewPr snapToGrid="0" snapToObjects="1">
      <p:cViewPr varScale="1">
        <p:scale>
          <a:sx n="110" d="100"/>
          <a:sy n="110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825E-CE57-5D4A-A1B7-7CCE081E841C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39FB5-20DB-4945-8465-D7239BD4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7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4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09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5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54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classification models w/ weather feature and w/o weather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37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through some non solutions: U.S. and Hong Kong.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96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Splits race metadata (e.g. course) and runner attributes (e.g. horse age).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36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74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48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All results were manually checked.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4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43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79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(result holds w/ statistical significance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(result holds w/ statistical significance at </a:t>
                </a:r>
                <a:r>
                  <a:rPr lang="en-US" b="0" i="0">
                    <a:latin typeface="Cambria Math" panose="02040503050406030204" pitchFamily="18" charset="0"/>
                  </a:rPr>
                  <a:t>𝛼=0.05</a:t>
                </a:r>
                <a:r>
                  <a:rPr lang="en-US" dirty="0"/>
                  <a:t>).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45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(result holds w/ statistical significance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(result holds w/ statistical significance at </a:t>
                </a:r>
                <a:r>
                  <a:rPr lang="en-US" b="0" i="0">
                    <a:latin typeface="Cambria Math" panose="02040503050406030204" pitchFamily="18" charset="0"/>
                  </a:rPr>
                  <a:t>𝛼=0.05</a:t>
                </a:r>
                <a:r>
                  <a:rPr lang="en-US" dirty="0"/>
                  <a:t>).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89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(result holds w/ statistical significance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(result holds w/ statistical significance at </a:t>
                </a:r>
                <a:r>
                  <a:rPr lang="en-US" b="0" i="0">
                    <a:latin typeface="Cambria Math" panose="02040503050406030204" pitchFamily="18" charset="0"/>
                  </a:rPr>
                  <a:t>𝛼=0.05</a:t>
                </a:r>
                <a:r>
                  <a:rPr lang="en-US" dirty="0"/>
                  <a:t>).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4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result holds w/ statistical significance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result holds w/ statistical significance at </a:t>
                </a:r>
                <a:r>
                  <a:rPr lang="en-US" i="0">
                    <a:latin typeface="Cambria Math" panose="02040503050406030204" pitchFamily="18" charset="0"/>
                  </a:rPr>
                  <a:t>𝛼=0.05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91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result holds w/ statistical significance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result holds w/ statistical significance at </a:t>
                </a:r>
                <a:r>
                  <a:rPr lang="en-US" i="0">
                    <a:latin typeface="Cambria Math" panose="02040503050406030204" pitchFamily="18" charset="0"/>
                  </a:rPr>
                  <a:t>𝛼=0.05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30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result holds w/ statistical significance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result holds w/ statistical significance at </a:t>
                </a:r>
                <a:r>
                  <a:rPr lang="en-US" i="0">
                    <a:latin typeface="Cambria Math" panose="02040503050406030204" pitchFamily="18" charset="0"/>
                  </a:rPr>
                  <a:t>𝛼=0.05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62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55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Non-solutions: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horse name as a categorical variable.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the past performance of a horse.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56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32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Estimated finishing times are accurate.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28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horse, predict over all pairs w/ this horse and sum predictions.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72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Law of diminishing returns.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24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61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2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93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62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29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commonly bet on a horse to </a:t>
            </a:r>
            <a:r>
              <a:rPr lang="en-US" b="1" i="1" dirty="0"/>
              <a:t>win</a:t>
            </a:r>
            <a:r>
              <a:rPr lang="en-US" dirty="0"/>
              <a:t> the race.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Payout determined by the </a:t>
            </a:r>
            <a:r>
              <a:rPr lang="en-US" b="1" i="1" dirty="0"/>
              <a:t>public odds, </a:t>
            </a:r>
            <a:r>
              <a:rPr lang="en-US" dirty="0"/>
              <a:t>public’s beliefs about who will win.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49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Premature training.</a:t>
            </a:r>
          </a:p>
          <a:p>
            <a:pPr lvl="1"/>
            <a:r>
              <a:rPr lang="en-US" dirty="0"/>
              <a:t>Rigorous schedules w/o leisure time or social interaction.</a:t>
            </a:r>
          </a:p>
          <a:p>
            <a:pPr lvl="1"/>
            <a:r>
              <a:rPr lang="en-US" dirty="0"/>
              <a:t>Constant caged travel.</a:t>
            </a:r>
          </a:p>
          <a:p>
            <a:pPr lvl="1"/>
            <a:r>
              <a:rPr lang="en-US" dirty="0"/>
              <a:t>Performance enhancing drugs.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78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456D-A1D7-1F4E-B543-1CB2778F05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63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28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authors almost invariably proclaim that following their suggested handicapping methods will lead to profits and often provide a series of simple rules or a "system" for beating the races. Anecdotal evidence is normally provided in support of the systems, but little systematic analysis of the systems has been published.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3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Suggests that weather has an </a:t>
            </a:r>
            <a:r>
              <a:rPr lang="en-US" i="1" dirty="0"/>
              <a:t>indirect </a:t>
            </a:r>
            <a:r>
              <a:rPr lang="en-US" dirty="0"/>
              <a:t>effect on a horse race.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47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use hourly readings, always within a half-hour.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488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53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7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Estimated finishing times are accurate.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74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Consume information the racecourse publishes and select a horse.</a:t>
            </a:r>
          </a:p>
          <a:p>
            <a:pPr lvl="1"/>
            <a:r>
              <a:rPr lang="en-US" dirty="0"/>
              <a:t>Sit back, watch a thrilling race, receive instant feedback.</a:t>
            </a:r>
          </a:p>
          <a:p>
            <a:pPr lvl="1"/>
            <a:r>
              <a:rPr lang="en-US" dirty="0"/>
              <a:t>Adjust mental weights and repeat.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90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sym typeface="Wingdings" pitchFamily="2" charset="2"/>
              </a:rPr>
              <a:t>Knowing when to enter a race or abstain to preserve budget and horse health.</a:t>
            </a:r>
          </a:p>
          <a:p>
            <a:pPr lvl="1"/>
            <a:r>
              <a:rPr lang="en-US" dirty="0">
                <a:sym typeface="Wingdings" pitchFamily="2" charset="2"/>
              </a:rPr>
              <a:t>Determining where the horse needs additional training.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ym typeface="Wingdings" pitchFamily="2" charset="2"/>
              </a:rPr>
              <a:t>Scheduling races or adjusting handicap to make races as entertaining as possible.</a:t>
            </a:r>
          </a:p>
          <a:p>
            <a:pPr lvl="1"/>
            <a:r>
              <a:rPr lang="en-US" dirty="0">
                <a:sym typeface="Wingdings" pitchFamily="2" charset="2"/>
              </a:rPr>
              <a:t>Cancelling races when the conditions are dangerous.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Making the right bets at the right time.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4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3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55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9FB5-20DB-4945-8465-D7239BD410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9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1319-8E0E-A941-A36E-CF44DFC98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96393-C35A-534B-A2F8-A47E383D6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74C43-52A3-F64A-AF87-007E4245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766A-2056-0148-BF4C-1BFD857EE7F5}" type="datetime1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A5305-EC1F-CF49-880C-4F42C80A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E5953-24ED-5240-8EC6-1A3FA2FB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4C14-D0EE-7342-A4C7-ECC844FB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BE1F9-A007-BB44-B78A-FEC9447EE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C64A3-7990-8E40-9DE3-D56EB354E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0E68-B292-4D4C-9DD7-729AAD446FCA}" type="datetime1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28B8E-C491-4140-B9F6-7ED70E6F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F3972-7BB9-CD45-860A-F8E41923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358946-3907-FA42-A315-0C9F7D199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E5BA6-054D-CA4F-9B23-344D3CA4A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5442C-A3D2-4C42-B7E2-31EC7B2A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4A69-50DD-6E43-B454-DFCA80359090}" type="datetime1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97077-971A-0447-A8C1-B0F66773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31015-BA95-E044-8C22-7701E119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7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C246-86AF-F946-ABD9-0840025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4006A-EF3F-4643-BC71-0745ED0F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1FE4-0BCF-8045-B550-E860170A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814F4-D932-4B42-AF55-7839BA00C5D6}" type="datetime1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C7378-4B01-3D48-B50C-7948E13C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E5D62-C3DC-4846-A776-9A677B89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D49D8-A7FC-5C4D-A8CD-6339E393C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2294-FBE3-ED47-8798-31AB9144A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C05D0-35D9-FA4F-B9A9-3F333753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D64B-C665-8D4E-8AF2-DA4B0FB72061}" type="datetime1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B9DB5-16C5-0942-8A45-BDCE877D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28D31-3B44-5945-9A79-FCA5F124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3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52E7-BC46-A149-A9CD-F4B9E98F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8149-F39A-494B-AB92-B7AE65C28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87DCE-0AD7-3546-AB28-17E300CBF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E4063-CBAF-E746-95BC-56E4CE2E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B2FD6-6C4B-324D-83A9-06312D651F62}" type="datetime1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3A5DC-8EAD-CF48-B8F7-6603732B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9480-8492-7747-841A-359A23BE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9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8F87-AE66-5945-858C-D7072022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B0223-A76F-D540-BAAD-75F794EFB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9C413-30C3-4F41-B13F-A650FB9B1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5A7C4-6B57-CB4F-A41A-0AEAD2129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BA490-C511-594B-9D5C-D31D18EB5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A5105-39CD-214C-8EF2-48CA6854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5DB8-31A5-984F-9A2F-B681FFFE40AB}" type="datetime1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D3900A-7CAD-1E4B-A279-DB9A321B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E231D-324A-F442-887F-8C7BC080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6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B967-286A-474C-8E81-520C4692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AE582-15E5-1040-8A4A-6F6A9523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402E4-9B01-E446-BAFC-432270691666}" type="datetime1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7C32D-11A3-594B-A400-901AF720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E5A4F-6BBD-984C-AA53-1ADB25F0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4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0F515-AB93-634A-A7C4-4961DB629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4CF7-2546-7948-951C-DF505CC86D32}" type="datetime1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6FDA0-B5C0-3448-8D33-88A67EC8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D2EC8-C418-F949-BFE2-F72A7451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7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BE9B-4ED8-0248-A237-A8152C94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A2DDA-81D2-E947-AE9A-22A502E51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F5146-B371-7847-84AD-677655743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DCEF7-56C3-8146-A66F-559FB149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4FA7-C70B-D14D-9462-CAEF81DC6075}" type="datetime1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66DC4-62AD-1845-A82C-C50D3946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F69A8-3D2C-B74B-B783-818EAF5B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DCD0-FD60-6E49-BC48-35CA1CEF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9C082-8E28-9545-98E3-6506A3772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096CE-6DF8-9E4B-8E87-3FAACEF68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36D7B-486A-6E4C-A0E8-C2133410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E134-A611-0746-B0C9-130D93FBAAF8}" type="datetime1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E60AB-3042-BE47-9F76-D34294CC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C5A20-A5EB-7648-951C-C2580E26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E41C14-1379-4945-B44B-7A0D41B0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F6329-D864-C140-93E9-0B7B8DBD8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40D7C-F5D0-6F4E-81B4-6EBAF5C51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F1A2-56EC-E54E-87C5-5FF26D737F8B}" type="datetime1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AF6E3-CF81-064D-A310-503C19BE5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31442-DF12-8D40-A463-6B58B417E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3E783-FC1E-D242-B48E-DDE724B7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ymetweathe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rseracehandicappers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horseracing.anthonyhein.com/" TargetMode="External"/><Relationship Id="rId2" Type="http://schemas.openxmlformats.org/officeDocument/2006/relationships/hyperlink" Target="https://github.com/AnthonyHein/SML310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mailto:anhein@Princeton.edu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ports/horse-racing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eqgroup.com/" TargetMode="External"/><Relationship Id="rId4" Type="http://schemas.openxmlformats.org/officeDocument/2006/relationships/hyperlink" Target="https://www.hkjc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finc.or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skymetweather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rseracingkills.com/" TargetMode="External"/><Relationship Id="rId5" Type="http://schemas.openxmlformats.org/officeDocument/2006/relationships/hyperlink" Target="https://horseracehandicappers.com/" TargetMode="External"/><Relationship Id="rId4" Type="http://schemas.openxmlformats.org/officeDocument/2006/relationships/hyperlink" Target="https://punter2pro.com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online.informs.org/doi/pdf/10.1287/inte.8.1.34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esearchgate.net/publication/292145708_Searching_for_Positive_Returns_at_the_Tr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prints.usq.edu.au/4300/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mural.maynoothuniversity.ie/9963/1/JS-Weather-2001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seas.us/e-library/conferences/2010/Iasi/NNECFS/NNECFS-21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s230.stanford.edu/projects_winter_2021/reports/70738477.pdf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0/19/6750/ht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hwaitt/horse-racin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ndnational.fans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ABDB-5470-424A-80E3-69CA071C4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96753"/>
            <a:ext cx="10552386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Using Meteorological Data Towards Horse Racing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4E879-2ABE-E846-B882-5A309808D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93918"/>
            <a:ext cx="10552386" cy="2462432"/>
          </a:xfrm>
        </p:spPr>
        <p:txBody>
          <a:bodyPr>
            <a:normAutofit/>
          </a:bodyPr>
          <a:lstStyle/>
          <a:p>
            <a:pPr algn="l"/>
            <a:r>
              <a:rPr lang="en-US" u="sng" dirty="0"/>
              <a:t>Author</a:t>
            </a:r>
            <a:r>
              <a:rPr lang="en-US" dirty="0"/>
              <a:t>: Anthony Hein (‘22)</a:t>
            </a:r>
          </a:p>
          <a:p>
            <a:pPr algn="l"/>
            <a:endParaRPr lang="en-US" dirty="0"/>
          </a:p>
          <a:p>
            <a:pPr algn="l"/>
            <a:r>
              <a:rPr lang="en-US" u="sng" dirty="0"/>
              <a:t>Acknowledgements</a:t>
            </a:r>
            <a:r>
              <a:rPr lang="en-US" dirty="0"/>
              <a:t>: Professor Jonathan Hanke, </a:t>
            </a:r>
            <a:r>
              <a:rPr lang="en-US" dirty="0" err="1"/>
              <a:t>Sulin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DBBF5-47AC-594A-8E20-4479F3A2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3"/>
    </mc:Choice>
    <mc:Fallback xmlns="">
      <p:transition spd="slow" advTm="121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8F42-BD69-AC4E-A044-BDEB0291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8126" cy="1325563"/>
          </a:xfrm>
        </p:spPr>
        <p:txBody>
          <a:bodyPr/>
          <a:lstStyle/>
          <a:p>
            <a:r>
              <a:rPr lang="en-US" dirty="0"/>
              <a:t>Claims About Weather in Horse 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C0DA-B8C1-E844-9B03-D610EFFA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5989" cy="92333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Public opinion holds numerous ideas about weather in horse racing: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78DCC-D1B0-2D44-8939-1761EE6F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</a:t>
            </a:fld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D4663E8-1951-0A4F-8225-33677E63A6C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3"/>
              </a:rPr>
              <a:t>https://skymetweather.com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https://horseracehandicappers.com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01A07F-8414-5F47-B941-EB80A60CBFCD}"/>
              </a:ext>
            </a:extLst>
          </p:cNvPr>
          <p:cNvSpPr/>
          <p:nvPr/>
        </p:nvSpPr>
        <p:spPr>
          <a:xfrm>
            <a:off x="1303485" y="4612659"/>
            <a:ext cx="6602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[the horse] performed consistently well under specific weather conditions, then it’s likely to keep doing so.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B3EF04-4BE3-274F-B908-A079780465DD}"/>
              </a:ext>
            </a:extLst>
          </p:cNvPr>
          <p:cNvSpPr/>
          <p:nvPr/>
        </p:nvSpPr>
        <p:spPr>
          <a:xfrm>
            <a:off x="1280789" y="3017981"/>
            <a:ext cx="64279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Barometric pressure, especially when it falls, can influence a horse both physically and emotionally… Other horses are not as affected and can handle pressure changes well.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73933-7AA2-0147-9904-4B9A936E2CB9}"/>
              </a:ext>
            </a:extLst>
          </p:cNvPr>
          <p:cNvSpPr txBox="1"/>
          <p:nvPr/>
        </p:nvSpPr>
        <p:spPr>
          <a:xfrm>
            <a:off x="838200" y="4210337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6BAE0C-530E-B045-826D-6C0ECFED2D91}"/>
              </a:ext>
            </a:extLst>
          </p:cNvPr>
          <p:cNvSpPr txBox="1"/>
          <p:nvPr/>
        </p:nvSpPr>
        <p:spPr>
          <a:xfrm>
            <a:off x="838200" y="2665908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295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D9F7-B0D9-A14E-92FC-6F7EE219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5820-B0EF-8548-8762-C17D11B7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100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0FC7EE6-C7D6-B042-93A5-90821A41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43" y="1705165"/>
            <a:ext cx="5398514" cy="48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217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D9F7-B0D9-A14E-92FC-6F7EE219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5820-B0EF-8548-8762-C17D11B7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0FC7EE6-C7D6-B042-93A5-90821A41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43" y="1705165"/>
            <a:ext cx="5398514" cy="48337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1B0BBE-595F-D440-A6AA-B88F0A594B6D}"/>
              </a:ext>
            </a:extLst>
          </p:cNvPr>
          <p:cNvSpPr/>
          <p:nvPr/>
        </p:nvSpPr>
        <p:spPr>
          <a:xfrm>
            <a:off x="3611187" y="5251001"/>
            <a:ext cx="4999413" cy="3811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16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D9F7-B0D9-A14E-92FC-6F7EE219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5820-B0EF-8548-8762-C17D11B7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0FC7EE6-C7D6-B042-93A5-90821A41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43" y="1705165"/>
            <a:ext cx="5398514" cy="48337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1B0BBE-595F-D440-A6AA-B88F0A594B6D}"/>
              </a:ext>
            </a:extLst>
          </p:cNvPr>
          <p:cNvSpPr/>
          <p:nvPr/>
        </p:nvSpPr>
        <p:spPr>
          <a:xfrm>
            <a:off x="3298785" y="3549522"/>
            <a:ext cx="5296921" cy="3811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6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D9F7-B0D9-A14E-92FC-6F7EE219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5820-B0EF-8548-8762-C17D11B7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103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0FC7EE6-C7D6-B042-93A5-90821A41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43" y="1705165"/>
            <a:ext cx="5398514" cy="48337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1B0BBE-595F-D440-A6AA-B88F0A594B6D}"/>
              </a:ext>
            </a:extLst>
          </p:cNvPr>
          <p:cNvSpPr/>
          <p:nvPr/>
        </p:nvSpPr>
        <p:spPr>
          <a:xfrm>
            <a:off x="3313679" y="2866616"/>
            <a:ext cx="5296921" cy="3811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573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D9F7-B0D9-A14E-92FC-6F7EE219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5820-B0EF-8548-8762-C17D11B7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104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0FC7EE6-C7D6-B042-93A5-90821A41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43" y="1705165"/>
            <a:ext cx="5398514" cy="48337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1B0BBE-595F-D440-A6AA-B88F0A594B6D}"/>
              </a:ext>
            </a:extLst>
          </p:cNvPr>
          <p:cNvSpPr/>
          <p:nvPr/>
        </p:nvSpPr>
        <p:spPr>
          <a:xfrm>
            <a:off x="3313679" y="2195285"/>
            <a:ext cx="5296921" cy="3811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54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F45F-69E0-474B-A523-D83F7CEA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CBBEC-515C-884B-9AE0-CF2C2310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3634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w/ weather meaningfully uses </a:t>
            </a:r>
            <a:r>
              <a:rPr lang="en-US" b="1" dirty="0"/>
              <a:t>pressure </a:t>
            </a:r>
            <a:r>
              <a:rPr lang="en-US" dirty="0"/>
              <a:t>and </a:t>
            </a:r>
            <a:r>
              <a:rPr lang="en-US" i="1" dirty="0"/>
              <a:t>possibly</a:t>
            </a:r>
            <a:r>
              <a:rPr lang="en-US" dirty="0"/>
              <a:t> </a:t>
            </a:r>
            <a:r>
              <a:rPr lang="en-US" b="1" dirty="0"/>
              <a:t>temperature </a:t>
            </a:r>
            <a:r>
              <a:rPr lang="en-US" dirty="0"/>
              <a:t>towards prediction.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work may use results for feature selection.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1B687-0B4C-C84C-B22E-0FB53E3A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70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F45F-69E0-474B-A523-D83F7CEA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CBBEC-515C-884B-9AE0-CF2C2310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363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Models seem to meaningfully leverage </a:t>
            </a:r>
            <a:r>
              <a:rPr lang="en-US" sz="2400" b="1" dirty="0"/>
              <a:t>pressure </a:t>
            </a:r>
            <a:r>
              <a:rPr lang="en-US" sz="2400" dirty="0"/>
              <a:t>and </a:t>
            </a:r>
            <a:r>
              <a:rPr lang="en-US" sz="2400" b="1" dirty="0"/>
              <a:t>temperature.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But, unable to leverage the full feature space to outperform models w/o weather.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Inclusion of weather features alone cannot explain the success of our models, so we conclude that this is owed to our </a:t>
            </a:r>
            <a:r>
              <a:rPr lang="en-US" sz="2400" b="1" dirty="0"/>
              <a:t>featurization</a:t>
            </a:r>
            <a:r>
              <a:rPr lang="en-US" sz="2400" dirty="0"/>
              <a:t> and </a:t>
            </a:r>
            <a:r>
              <a:rPr lang="en-US" sz="2400" b="1" dirty="0"/>
              <a:t>pairwise prediction approach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1B687-0B4C-C84C-B22E-0FB53E3A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118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4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2D0B-3281-D349-B20F-B386D303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E1A7-1FFC-9D47-AFE6-24A19EB52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64747" cy="466725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Can meteorological data improve predictions on a horse race?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We are unable to show this quantitatively…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but, some evidence for this after opening the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EDA shows that weather injects variance, so still room for improvement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DC164-9C0F-7543-87FC-72F87456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084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1BF2-2CB5-E447-83A1-CD987187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to the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8F62-155F-9647-932F-27FCFCD2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330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 20,000 Irish horse races annotated with weather information.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The “pairwise winner” approach to the prediction problem.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of </a:t>
            </a:r>
            <a:r>
              <a:rPr lang="en-US" i="1" dirty="0" err="1"/>
              <a:t>Iskandaryan</a:t>
            </a:r>
            <a:r>
              <a:rPr lang="en-US" i="1" dirty="0"/>
              <a:t> et. al. (2020)</a:t>
            </a:r>
            <a:r>
              <a:rPr lang="en-US" dirty="0"/>
              <a:t>’s method in the context of horse racing.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evidence that pressure and temperature can help models.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B302-2A03-BD42-9E69-47ABD223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7D7EBF-5472-E043-9200-F6911C0C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u="sng" dirty="0"/>
              <a:t>Research Question:</a:t>
            </a:r>
            <a:br>
              <a:rPr lang="en-US" sz="4800" u="sng" dirty="0"/>
            </a:br>
            <a:br>
              <a:rPr lang="en-US" sz="4800" i="1" dirty="0"/>
            </a:br>
            <a:r>
              <a:rPr lang="en-US" sz="4800" i="1" dirty="0"/>
              <a:t>Can meteorological data improve predictions on a horse race?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F5892-A4DA-3A4E-8882-7A4DEBDF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921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1BF2-2CB5-E447-83A1-CD987187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8F62-155F-9647-932F-27FCFCD2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20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Explicit comparison between pairwise prediction and other methods.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of pairwise prediction to other disciplines, such as:</a:t>
            </a:r>
          </a:p>
          <a:p>
            <a:pPr lvl="1"/>
            <a:r>
              <a:rPr lang="en-US" dirty="0"/>
              <a:t>auto racing</a:t>
            </a:r>
          </a:p>
          <a:p>
            <a:pPr lvl="1"/>
            <a:r>
              <a:rPr lang="en-US" dirty="0"/>
              <a:t>track and field</a:t>
            </a:r>
          </a:p>
          <a:p>
            <a:pPr lvl="1"/>
            <a:r>
              <a:rPr lang="en-US" dirty="0"/>
              <a:t>political elections</a:t>
            </a:r>
          </a:p>
          <a:p>
            <a:pPr lvl="1"/>
            <a:r>
              <a:rPr lang="en-US" i="1" dirty="0"/>
              <a:t>anything involving a synchronous competition between +2 participants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B302-2A03-BD42-9E69-47ABD223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110</a:t>
            </a:fld>
            <a:endParaRPr lang="en-US"/>
          </a:p>
        </p:txBody>
      </p:sp>
      <p:pic>
        <p:nvPicPr>
          <p:cNvPr id="113666" name="Picture 2" descr="Competition PNG Clipart | PNG Mart">
            <a:extLst>
              <a:ext uri="{FF2B5EF4-FFF2-40B4-BE49-F238E27FC236}">
                <a16:creationId xmlns:a16="http://schemas.microsoft.com/office/drawing/2014/main" id="{5C6AD2B4-A805-6C47-A270-AA5D5F401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33" y="1825625"/>
            <a:ext cx="3831220" cy="38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7531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1BF2-2CB5-E447-83A1-CD987187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8F62-155F-9647-932F-27FCFCD2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4572" cy="1481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https://github.com/AnthonyHein/SML310Project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Web App: </a:t>
            </a:r>
            <a:r>
              <a:rPr lang="en-US" dirty="0">
                <a:hlinkClick r:id="rId3"/>
              </a:rPr>
              <a:t>http://horseracing.anthonyhein.com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B302-2A03-BD42-9E69-47ABD223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111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4CA386-9175-3F4A-AF9C-73E293AB9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72553"/>
            <a:ext cx="4131635" cy="846002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8D4D7C20-CBC6-2742-B7BA-7E776C724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752" y="3018662"/>
            <a:ext cx="2847583" cy="355378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277FD5E-DB67-BC43-873E-4A8BD9874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252" y="4100432"/>
            <a:ext cx="2847583" cy="12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24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1BF2-2CB5-E447-83A1-CD987187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8F62-155F-9647-932F-27FCFCD2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45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Also, feel free to email </a:t>
            </a:r>
            <a:r>
              <a:rPr lang="en-US" dirty="0">
                <a:hlinkClick r:id="rId2"/>
              </a:rPr>
              <a:t>anhein@princeton.edu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B302-2A03-BD42-9E69-47ABD223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112</a:t>
            </a:fld>
            <a:endParaRPr lang="en-US"/>
          </a:p>
        </p:txBody>
      </p:sp>
      <p:pic>
        <p:nvPicPr>
          <p:cNvPr id="116738" name="Picture 2" descr="Monmouth Park to open thoroughbred meet with fans - NBC Sports">
            <a:extLst>
              <a:ext uri="{FF2B5EF4-FFF2-40B4-BE49-F238E27FC236}">
                <a16:creationId xmlns:a16="http://schemas.microsoft.com/office/drawing/2014/main" id="{9F86C37F-DE8C-8C40-83CF-4978E31A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486" y="2653496"/>
            <a:ext cx="6096000" cy="3429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E5F2E-D560-1A45-8862-5E9E446B2A60}"/>
              </a:ext>
            </a:extLst>
          </p:cNvPr>
          <p:cNvSpPr txBox="1"/>
          <p:nvPr/>
        </p:nvSpPr>
        <p:spPr>
          <a:xfrm>
            <a:off x="3277486" y="6081991"/>
            <a:ext cx="26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Monmouth park racetrack.</a:t>
            </a:r>
          </a:p>
        </p:txBody>
      </p:sp>
    </p:spTree>
    <p:extLst>
      <p:ext uri="{BB962C8B-B14F-4D97-AF65-F5344CB8AC3E}">
        <p14:creationId xmlns:p14="http://schemas.microsoft.com/office/powerpoint/2010/main" val="37997840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C52711-494B-CB4C-8808-010766B1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(Not Presented)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7F4050-3922-AD4A-876A-155ABC973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details, definitions, more prior literature.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04D17-8628-6E40-987A-475C196F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796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60C2E5-3BD2-B24C-B8BB-AFAB7C39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Horse Racing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A32D14-83D1-C24C-AC57-215893825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F1847-5A5E-2A41-81AA-6BBFAC58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06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EF57-D0AA-DC4D-A851-D806D7D7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9E4AC-7691-5649-8CBB-72DB5A3B4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638" y="1887443"/>
            <a:ext cx="1068112" cy="365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700 BCE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6A2C4-754B-5C4B-BB0A-3A30ECD5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115</a:t>
            </a:fld>
            <a:endParaRPr lang="en-US"/>
          </a:p>
        </p:txBody>
      </p:sp>
      <p:pic>
        <p:nvPicPr>
          <p:cNvPr id="5122" name="Picture 2" descr="The all-time greats of the Ancient Olympic Games">
            <a:extLst>
              <a:ext uri="{FF2B5EF4-FFF2-40B4-BE49-F238E27FC236}">
                <a16:creationId xmlns:a16="http://schemas.microsoft.com/office/drawing/2014/main" id="{854E4949-A93E-D54F-AF56-2F213D3B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61" y="4231404"/>
            <a:ext cx="1697064" cy="9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9EB8697-F9F1-EA49-8CF5-862F182F19D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3796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www.britannica.com</a:t>
            </a:r>
            <a:r>
              <a:rPr lang="en-US" dirty="0">
                <a:hlinkClick r:id="rId3"/>
              </a:rPr>
              <a:t>/sports/horse-racing</a:t>
            </a:r>
            <a:endParaRPr lang="en-US" dirty="0"/>
          </a:p>
        </p:txBody>
      </p:sp>
      <p:pic>
        <p:nvPicPr>
          <p:cNvPr id="5124" name="Picture 4" descr="Hurstwic Norse Mythology: Thor and Hrungnir">
            <a:extLst>
              <a:ext uri="{FF2B5EF4-FFF2-40B4-BE49-F238E27FC236}">
                <a16:creationId xmlns:a16="http://schemas.microsoft.com/office/drawing/2014/main" id="{5D7F14E1-CE6D-EF48-87A4-4637D908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05" y="4274487"/>
            <a:ext cx="1493723" cy="115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77F1C80-C95E-3646-9B21-0F89A951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0" y="4329444"/>
            <a:ext cx="1669657" cy="10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E0DD55-5671-954A-B554-E5846C8D01B2}"/>
              </a:ext>
            </a:extLst>
          </p:cNvPr>
          <p:cNvSpPr/>
          <p:nvPr/>
        </p:nvSpPr>
        <p:spPr>
          <a:xfrm>
            <a:off x="838200" y="3780348"/>
            <a:ext cx="308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Ancient Greek Olympic Games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AA7448-ED81-C745-AFD3-B205F6B24ED9}"/>
              </a:ext>
            </a:extLst>
          </p:cNvPr>
          <p:cNvSpPr/>
          <p:nvPr/>
        </p:nvSpPr>
        <p:spPr>
          <a:xfrm>
            <a:off x="5263259" y="3787312"/>
            <a:ext cx="1826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Norse mythology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14AB41-CE41-5148-8A66-C3FC1811231A}"/>
              </a:ext>
            </a:extLst>
          </p:cNvPr>
          <p:cNvSpPr/>
          <p:nvPr/>
        </p:nvSpPr>
        <p:spPr>
          <a:xfrm>
            <a:off x="8716512" y="3789867"/>
            <a:ext cx="1479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British royalty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239ED6-A83D-144F-A3B4-C54FCB8EF391}"/>
              </a:ext>
            </a:extLst>
          </p:cNvPr>
          <p:cNvCxnSpPr>
            <a:cxnSpLocks/>
          </p:cNvCxnSpPr>
          <p:nvPr/>
        </p:nvCxnSpPr>
        <p:spPr>
          <a:xfrm flipV="1">
            <a:off x="2382694" y="2340699"/>
            <a:ext cx="0" cy="132180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DB95FA-C27E-A74B-80F1-728434E3E641}"/>
              </a:ext>
            </a:extLst>
          </p:cNvPr>
          <p:cNvCxnSpPr>
            <a:cxnSpLocks/>
          </p:cNvCxnSpPr>
          <p:nvPr/>
        </p:nvCxnSpPr>
        <p:spPr>
          <a:xfrm flipV="1">
            <a:off x="6152767" y="2347663"/>
            <a:ext cx="0" cy="132180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8191CA-61C1-4A4F-8394-49E3805B4C09}"/>
              </a:ext>
            </a:extLst>
          </p:cNvPr>
          <p:cNvSpPr txBox="1">
            <a:spLocks/>
          </p:cNvSpPr>
          <p:nvPr/>
        </p:nvSpPr>
        <p:spPr>
          <a:xfrm>
            <a:off x="5826947" y="1884888"/>
            <a:ext cx="698895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1000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2E4894-0F0F-DA4F-B25C-62CD84C773D2}"/>
              </a:ext>
            </a:extLst>
          </p:cNvPr>
          <p:cNvSpPr txBox="1">
            <a:spLocks/>
          </p:cNvSpPr>
          <p:nvPr/>
        </p:nvSpPr>
        <p:spPr>
          <a:xfrm>
            <a:off x="9127906" y="1895879"/>
            <a:ext cx="1068114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1800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BEBCB8-6E8D-964D-9BDD-AA863EF136D6}"/>
              </a:ext>
            </a:extLst>
          </p:cNvPr>
          <p:cNvCxnSpPr>
            <a:cxnSpLocks/>
          </p:cNvCxnSpPr>
          <p:nvPr/>
        </p:nvCxnSpPr>
        <p:spPr>
          <a:xfrm flipV="1">
            <a:off x="9470877" y="2340699"/>
            <a:ext cx="0" cy="132180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3F4E92-5C6A-CC48-8E9C-B58B25A5C8A4}"/>
              </a:ext>
            </a:extLst>
          </p:cNvPr>
          <p:cNvCxnSpPr/>
          <p:nvPr/>
        </p:nvCxnSpPr>
        <p:spPr>
          <a:xfrm>
            <a:off x="556008" y="2347663"/>
            <a:ext cx="111935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7495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EF57-D0AA-DC4D-A851-D806D7D7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6A2C4-754B-5C4B-BB0A-3A30ECD5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116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F122E32-27A0-5746-8C3D-7C06D053D6C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5709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https://www.statista.com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https://www.hkjc.com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https://eqgroup.com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EC9483F-8AA5-C54C-890C-919D50789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630" y="2506394"/>
            <a:ext cx="5444630" cy="31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521A2D9-DE7C-A44B-AF23-8FC8904EB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Horse racings occurs all over the world:</a:t>
            </a:r>
          </a:p>
        </p:txBody>
      </p:sp>
      <p:pic>
        <p:nvPicPr>
          <p:cNvPr id="1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5817E2BE-6F3A-E641-8A8A-C9CB16AF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4397" y="3113689"/>
            <a:ext cx="556739" cy="40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FC8798AD-583C-654E-AE1C-9B4B4210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56815" y="3013650"/>
            <a:ext cx="278370" cy="20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DBC4DC2D-3DFB-A24A-A38F-DE4CD4A57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28828" y="2893495"/>
            <a:ext cx="167172" cy="1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DDE5339F-74F5-EE4D-914F-CFC1A296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31249" y="3004998"/>
            <a:ext cx="167172" cy="1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8421087C-9CF3-2E4A-A7CC-6A5ECBEF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0739" y="3513845"/>
            <a:ext cx="345578" cy="24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C193FFC3-E9CC-C046-A96B-E850A0233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02010" y="3225882"/>
            <a:ext cx="244548" cy="1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E49BB929-F7AE-184E-AF03-4F1A87F5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7621" y="3583180"/>
            <a:ext cx="182545" cy="13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0CA5EB3C-D232-044B-82B8-019AD0A9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35185" y="4495584"/>
            <a:ext cx="345578" cy="24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524F3E82-4CA5-214E-8C13-C3C1B1FC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6317" y="4385973"/>
            <a:ext cx="345578" cy="24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160F87-0AB1-E246-8C11-7219464542AE}"/>
              </a:ext>
            </a:extLst>
          </p:cNvPr>
          <p:cNvCxnSpPr>
            <a:cxnSpLocks/>
          </p:cNvCxnSpPr>
          <p:nvPr/>
        </p:nvCxnSpPr>
        <p:spPr>
          <a:xfrm flipH="1">
            <a:off x="3028718" y="3429000"/>
            <a:ext cx="1266835" cy="7656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319B5C-7838-3648-B55A-9BF76E1DD160}"/>
              </a:ext>
            </a:extLst>
          </p:cNvPr>
          <p:cNvSpPr/>
          <p:nvPr/>
        </p:nvSpPr>
        <p:spPr>
          <a:xfrm>
            <a:off x="838201" y="3638036"/>
            <a:ext cx="2190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United States horse racing industry generates 102 billion dollars annually.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B38BBF-D5E3-9544-936D-24DF5E67740D}"/>
              </a:ext>
            </a:extLst>
          </p:cNvPr>
          <p:cNvSpPr/>
          <p:nvPr/>
        </p:nvSpPr>
        <p:spPr>
          <a:xfrm>
            <a:off x="10067171" y="3397571"/>
            <a:ext cx="1978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Hong Kong Jockey Club is the city’s largest taxpayer and benefactor.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6DA85C-31FC-1E44-AC24-93CC90E4D40B}"/>
              </a:ext>
            </a:extLst>
          </p:cNvPr>
          <p:cNvCxnSpPr>
            <a:cxnSpLocks/>
            <a:stCxn id="20" idx="1"/>
            <a:endCxn id="29" idx="1"/>
          </p:cNvCxnSpPr>
          <p:nvPr/>
        </p:nvCxnSpPr>
        <p:spPr>
          <a:xfrm>
            <a:off x="8006317" y="3638037"/>
            <a:ext cx="2060854" cy="35969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978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064C-B020-B14F-96AF-5047C030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Horse Race Wagering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A49FE-2F5A-2D4B-9A75-5FDAAC5C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117</a:t>
            </a:fld>
            <a:endParaRPr lang="en-US"/>
          </a:p>
        </p:txBody>
      </p:sp>
      <p:pic>
        <p:nvPicPr>
          <p:cNvPr id="3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CF700669-8278-754A-8C48-B86B3A252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22586" y="3842556"/>
            <a:ext cx="636123" cy="4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E838F344-046B-7D46-BA62-5ED0A47F4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1656" y="4414616"/>
            <a:ext cx="636123" cy="4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234E189-3A5C-FD48-B225-6D29CA653EDA}"/>
              </a:ext>
            </a:extLst>
          </p:cNvPr>
          <p:cNvSpPr txBox="1"/>
          <p:nvPr/>
        </p:nvSpPr>
        <p:spPr>
          <a:xfrm>
            <a:off x="3862497" y="3809553"/>
            <a:ext cx="125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99 bets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C03435-C0FC-8E4D-8030-1AB1170BBDE6}"/>
              </a:ext>
            </a:extLst>
          </p:cNvPr>
          <p:cNvSpPr txBox="1"/>
          <p:nvPr/>
        </p:nvSpPr>
        <p:spPr>
          <a:xfrm>
            <a:off x="3862497" y="4368420"/>
            <a:ext cx="1075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bets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56969B-EB16-C841-B068-71A42F71BD9D}"/>
              </a:ext>
            </a:extLst>
          </p:cNvPr>
          <p:cNvSpPr txBox="1"/>
          <p:nvPr/>
        </p:nvSpPr>
        <p:spPr>
          <a:xfrm>
            <a:off x="3862497" y="2814334"/>
            <a:ext cx="126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$1 Bets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D6B52A-C682-C244-9406-F1C780567271}"/>
              </a:ext>
            </a:extLst>
          </p:cNvPr>
          <p:cNvSpPr txBox="1"/>
          <p:nvPr/>
        </p:nvSpPr>
        <p:spPr>
          <a:xfrm>
            <a:off x="2155400" y="2814334"/>
            <a:ext cx="1036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Horse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7F3790-4EC7-1341-9D0D-705F6C47D4E6}"/>
              </a:ext>
            </a:extLst>
          </p:cNvPr>
          <p:cNvSpPr txBox="1"/>
          <p:nvPr/>
        </p:nvSpPr>
        <p:spPr>
          <a:xfrm>
            <a:off x="5767662" y="2817699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Public Odds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5942EB-0EEB-1847-9E4F-3A384647417E}"/>
              </a:ext>
            </a:extLst>
          </p:cNvPr>
          <p:cNvSpPr txBox="1"/>
          <p:nvPr/>
        </p:nvSpPr>
        <p:spPr>
          <a:xfrm>
            <a:off x="5789755" y="3809553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0.999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4EC374-B69F-9345-81BA-861D8664B43E}"/>
              </a:ext>
            </a:extLst>
          </p:cNvPr>
          <p:cNvSpPr txBox="1"/>
          <p:nvPr/>
        </p:nvSpPr>
        <p:spPr>
          <a:xfrm>
            <a:off x="5779302" y="4364992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0.001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2C1A59-BF36-DB4D-88A0-3EEF02D88F55}"/>
              </a:ext>
            </a:extLst>
          </p:cNvPr>
          <p:cNvSpPr txBox="1"/>
          <p:nvPr/>
        </p:nvSpPr>
        <p:spPr>
          <a:xfrm>
            <a:off x="8018611" y="2814334"/>
            <a:ext cx="1183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Payout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9CD261-B0A9-904D-818E-9D437D2C2BA9}"/>
              </a:ext>
            </a:extLst>
          </p:cNvPr>
          <p:cNvSpPr txBox="1"/>
          <p:nvPr/>
        </p:nvSpPr>
        <p:spPr>
          <a:xfrm>
            <a:off x="8018611" y="3826174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$1.01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9CC79-2DF1-6C41-AEE1-F49E1FEE7820}"/>
              </a:ext>
            </a:extLst>
          </p:cNvPr>
          <p:cNvSpPr txBox="1"/>
          <p:nvPr/>
        </p:nvSpPr>
        <p:spPr>
          <a:xfrm>
            <a:off x="8018611" y="4381613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$100.00</a:t>
            </a:r>
          </a:p>
        </p:txBody>
      </p:sp>
    </p:spTree>
    <p:extLst>
      <p:ext uri="{BB962C8B-B14F-4D97-AF65-F5344CB8AC3E}">
        <p14:creationId xmlns:p14="http://schemas.microsoft.com/office/powerpoint/2010/main" val="17981898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064C-B020-B14F-96AF-5047C030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Horse Race Wagering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4330-2BD1-EB4F-94A1-3D9140F9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102" cy="2052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commonly bet on a horse to </a:t>
            </a:r>
            <a:r>
              <a:rPr lang="en-US" b="1" i="1" dirty="0"/>
              <a:t>win</a:t>
            </a:r>
            <a:r>
              <a:rPr lang="en-US" dirty="0"/>
              <a:t> the race.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Payout determined by the </a:t>
            </a:r>
            <a:r>
              <a:rPr lang="en-US" b="1" i="1" dirty="0"/>
              <a:t>public odds, </a:t>
            </a:r>
            <a:r>
              <a:rPr lang="en-US" dirty="0"/>
              <a:t>public’s beliefs about who will win.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A49FE-2F5A-2D4B-9A75-5FDAAC5C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118</a:t>
            </a:fld>
            <a:endParaRPr lang="en-US"/>
          </a:p>
        </p:txBody>
      </p:sp>
      <p:pic>
        <p:nvPicPr>
          <p:cNvPr id="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BB4BA86B-2B50-484E-B325-140EF7191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3048" y="4938752"/>
            <a:ext cx="636123" cy="4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596AAF3A-7FC4-8F4C-A4EA-B1CD7825F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0092" y="5497619"/>
            <a:ext cx="636123" cy="4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89BC0-1168-1946-8A15-7BE1D566A954}"/>
              </a:ext>
            </a:extLst>
          </p:cNvPr>
          <p:cNvSpPr txBox="1"/>
          <p:nvPr/>
        </p:nvSpPr>
        <p:spPr>
          <a:xfrm>
            <a:off x="2619662" y="4982693"/>
            <a:ext cx="8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bets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10F8C-3190-6F47-95A6-56C420EFA398}"/>
              </a:ext>
            </a:extLst>
          </p:cNvPr>
          <p:cNvSpPr txBox="1"/>
          <p:nvPr/>
        </p:nvSpPr>
        <p:spPr>
          <a:xfrm>
            <a:off x="2619662" y="5541560"/>
            <a:ext cx="8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bets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99057-E7F8-754D-8225-336F7FCE5BEF}"/>
              </a:ext>
            </a:extLst>
          </p:cNvPr>
          <p:cNvSpPr/>
          <p:nvPr/>
        </p:nvSpPr>
        <p:spPr>
          <a:xfrm>
            <a:off x="1641088" y="3986139"/>
            <a:ext cx="4490545" cy="226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B6BB-6A18-7A4F-865F-337D6F5B7F8C}"/>
              </a:ext>
            </a:extLst>
          </p:cNvPr>
          <p:cNvSpPr txBox="1"/>
          <p:nvPr/>
        </p:nvSpPr>
        <p:spPr>
          <a:xfrm>
            <a:off x="1763059" y="4123740"/>
            <a:ext cx="122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4831F-B01B-614F-AEFF-20D969E75218}"/>
              </a:ext>
            </a:extLst>
          </p:cNvPr>
          <p:cNvSpPr txBox="1"/>
          <p:nvPr/>
        </p:nvSpPr>
        <p:spPr>
          <a:xfrm>
            <a:off x="2619662" y="4530620"/>
            <a:ext cx="8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$1 Bets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19D4F4-5231-214F-A4E3-412F9F0317EA}"/>
              </a:ext>
            </a:extLst>
          </p:cNvPr>
          <p:cNvSpPr txBox="1"/>
          <p:nvPr/>
        </p:nvSpPr>
        <p:spPr>
          <a:xfrm>
            <a:off x="1760092" y="4530620"/>
            <a:ext cx="73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Horse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F976C-B7AE-5E4D-9994-A0770B7B8569}"/>
              </a:ext>
            </a:extLst>
          </p:cNvPr>
          <p:cNvSpPr txBox="1"/>
          <p:nvPr/>
        </p:nvSpPr>
        <p:spPr>
          <a:xfrm>
            <a:off x="3730904" y="453062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Public Odds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AD34C-5B24-B745-AE17-B28961AE0DC3}"/>
              </a:ext>
            </a:extLst>
          </p:cNvPr>
          <p:cNvSpPr txBox="1"/>
          <p:nvPr/>
        </p:nvSpPr>
        <p:spPr>
          <a:xfrm>
            <a:off x="3735405" y="49861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2FEEF-568A-5E47-A36C-45FA1FF22A5D}"/>
              </a:ext>
            </a:extLst>
          </p:cNvPr>
          <p:cNvSpPr txBox="1"/>
          <p:nvPr/>
        </p:nvSpPr>
        <p:spPr>
          <a:xfrm>
            <a:off x="3724952" y="55415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CEC25-FB60-BC44-813F-5B340C11FFA7}"/>
              </a:ext>
            </a:extLst>
          </p:cNvPr>
          <p:cNvSpPr txBox="1"/>
          <p:nvPr/>
        </p:nvSpPr>
        <p:spPr>
          <a:xfrm>
            <a:off x="5139919" y="4530620"/>
            <a:ext cx="82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Payout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F4A2C0-499F-924E-BC24-E1F21A58E0B5}"/>
              </a:ext>
            </a:extLst>
          </p:cNvPr>
          <p:cNvSpPr txBox="1"/>
          <p:nvPr/>
        </p:nvSpPr>
        <p:spPr>
          <a:xfrm>
            <a:off x="5139919" y="498612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DF6ED7-C4AB-AD40-A994-5E6DDD00242C}"/>
              </a:ext>
            </a:extLst>
          </p:cNvPr>
          <p:cNvSpPr txBox="1"/>
          <p:nvPr/>
        </p:nvSpPr>
        <p:spPr>
          <a:xfrm>
            <a:off x="5139919" y="554156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$2.00</a:t>
            </a:r>
          </a:p>
        </p:txBody>
      </p:sp>
      <p:pic>
        <p:nvPicPr>
          <p:cNvPr id="3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CF700669-8278-754A-8C48-B86B3A252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7287" y="4938752"/>
            <a:ext cx="636123" cy="4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E838F344-046B-7D46-BA62-5ED0A47F4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4331" y="5497619"/>
            <a:ext cx="636123" cy="4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234E189-3A5C-FD48-B225-6D29CA653EDA}"/>
              </a:ext>
            </a:extLst>
          </p:cNvPr>
          <p:cNvSpPr txBox="1"/>
          <p:nvPr/>
        </p:nvSpPr>
        <p:spPr>
          <a:xfrm>
            <a:off x="7343901" y="4982693"/>
            <a:ext cx="8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 bets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C03435-C0FC-8E4D-8030-1AB1170BBDE6}"/>
              </a:ext>
            </a:extLst>
          </p:cNvPr>
          <p:cNvSpPr txBox="1"/>
          <p:nvPr/>
        </p:nvSpPr>
        <p:spPr>
          <a:xfrm>
            <a:off x="7343901" y="5541560"/>
            <a:ext cx="75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bets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A7693C-53B8-ED47-954F-CAC341BED00D}"/>
              </a:ext>
            </a:extLst>
          </p:cNvPr>
          <p:cNvSpPr/>
          <p:nvPr/>
        </p:nvSpPr>
        <p:spPr>
          <a:xfrm>
            <a:off x="6365327" y="3986139"/>
            <a:ext cx="4575942" cy="226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55F9AB-66B0-784A-95A0-8A970746A274}"/>
              </a:ext>
            </a:extLst>
          </p:cNvPr>
          <p:cNvSpPr txBox="1"/>
          <p:nvPr/>
        </p:nvSpPr>
        <p:spPr>
          <a:xfrm>
            <a:off x="6487298" y="4123740"/>
            <a:ext cx="122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2: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56969B-EB16-C841-B068-71A42F71BD9D}"/>
              </a:ext>
            </a:extLst>
          </p:cNvPr>
          <p:cNvSpPr txBox="1"/>
          <p:nvPr/>
        </p:nvSpPr>
        <p:spPr>
          <a:xfrm>
            <a:off x="7343901" y="4530620"/>
            <a:ext cx="8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$1 Bets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D6B52A-C682-C244-9406-F1C780567271}"/>
              </a:ext>
            </a:extLst>
          </p:cNvPr>
          <p:cNvSpPr txBox="1"/>
          <p:nvPr/>
        </p:nvSpPr>
        <p:spPr>
          <a:xfrm>
            <a:off x="6484331" y="4530620"/>
            <a:ext cx="73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Horse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7F3790-4EC7-1341-9D0D-705F6C47D4E6}"/>
              </a:ext>
            </a:extLst>
          </p:cNvPr>
          <p:cNvSpPr txBox="1"/>
          <p:nvPr/>
        </p:nvSpPr>
        <p:spPr>
          <a:xfrm>
            <a:off x="8455143" y="453062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Public Odds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5942EB-0EEB-1847-9E4F-3A384647417E}"/>
              </a:ext>
            </a:extLst>
          </p:cNvPr>
          <p:cNvSpPr txBox="1"/>
          <p:nvPr/>
        </p:nvSpPr>
        <p:spPr>
          <a:xfrm>
            <a:off x="8459644" y="498612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4EC374-B69F-9345-81BA-861D8664B43E}"/>
              </a:ext>
            </a:extLst>
          </p:cNvPr>
          <p:cNvSpPr txBox="1"/>
          <p:nvPr/>
        </p:nvSpPr>
        <p:spPr>
          <a:xfrm>
            <a:off x="8449191" y="554156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2C1A59-BF36-DB4D-88A0-3EEF02D88F55}"/>
              </a:ext>
            </a:extLst>
          </p:cNvPr>
          <p:cNvSpPr txBox="1"/>
          <p:nvPr/>
        </p:nvSpPr>
        <p:spPr>
          <a:xfrm>
            <a:off x="9864158" y="4530620"/>
            <a:ext cx="82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Payout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9CD261-B0A9-904D-818E-9D437D2C2BA9}"/>
              </a:ext>
            </a:extLst>
          </p:cNvPr>
          <p:cNvSpPr txBox="1"/>
          <p:nvPr/>
        </p:nvSpPr>
        <p:spPr>
          <a:xfrm>
            <a:off x="9864158" y="498612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$1.01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9CC79-2DF1-6C41-AEE1-F49E1FEE7820}"/>
              </a:ext>
            </a:extLst>
          </p:cNvPr>
          <p:cNvSpPr txBox="1"/>
          <p:nvPr/>
        </p:nvSpPr>
        <p:spPr>
          <a:xfrm>
            <a:off x="9864158" y="554156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$100.00</a:t>
            </a:r>
          </a:p>
        </p:txBody>
      </p:sp>
    </p:spTree>
    <p:extLst>
      <p:ext uri="{BB962C8B-B14F-4D97-AF65-F5344CB8AC3E}">
        <p14:creationId xmlns:p14="http://schemas.microsoft.com/office/powerpoint/2010/main" val="17570644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064C-B020-B14F-96AF-5047C030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Horse Racing Controversy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A49FE-2F5A-2D4B-9A75-5FDAAC5C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05585D-8BBB-6F49-BE2E-67B4B5071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741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Pressure to perform has led to mistreatment.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do not condone these practices and have made a donation to the Thoroughbred Retirement Foundation.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A91B8371-65CD-6D41-88FA-9EB8EDBB55B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5709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3"/>
              </a:rPr>
              <a:t>https://trfinc.org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A8928CD-3A4A-C541-8354-FC45A449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79" y="2096755"/>
            <a:ext cx="2245241" cy="96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1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E6FB2-AE92-2645-A387-19C588E1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C8BFF8-9ED8-AA44-97DD-3F706F640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27625-808D-204D-B462-C4931638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767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8F42-BD69-AC4E-A044-BDEB0291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8126" cy="1325563"/>
          </a:xfrm>
        </p:spPr>
        <p:txBody>
          <a:bodyPr/>
          <a:lstStyle/>
          <a:p>
            <a:r>
              <a:rPr lang="en-US" dirty="0"/>
              <a:t>Claims About Weather in Horse 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C0DA-B8C1-E844-9B03-D610EFFA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5989" cy="92333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Non-academic sources (i.e. blog posts by horse racing enthusiasts) make numerous claims about weather in horse racing: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78DCC-D1B0-2D44-8939-1761EE6F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121</a:t>
            </a:fld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D4663E8-1951-0A4F-8225-33677E63A6C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3"/>
              </a:rPr>
              <a:t>https://skymetweather.com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https://punter2pro.com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https://horseracehandicappers.com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https://horseracingkills.com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01A07F-8414-5F47-B941-EB80A60CBFCD}"/>
              </a:ext>
            </a:extLst>
          </p:cNvPr>
          <p:cNvSpPr/>
          <p:nvPr/>
        </p:nvSpPr>
        <p:spPr>
          <a:xfrm>
            <a:off x="7534941" y="4536807"/>
            <a:ext cx="4379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[the horse] performed consistently well under specific weather conditions, then it’s likely to keep doing so.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8A4669-644B-2846-8AA6-AD3337A6FFC5}"/>
              </a:ext>
            </a:extLst>
          </p:cNvPr>
          <p:cNvSpPr/>
          <p:nvPr/>
        </p:nvSpPr>
        <p:spPr>
          <a:xfrm>
            <a:off x="7534940" y="3016875"/>
            <a:ext cx="43792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people who give tips on horse racing, will agree that rain can have a significant affect on a horse's performance.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B3EF04-4BE3-274F-B908-A079780465DD}"/>
              </a:ext>
            </a:extLst>
          </p:cNvPr>
          <p:cNvSpPr/>
          <p:nvPr/>
        </p:nvSpPr>
        <p:spPr>
          <a:xfrm>
            <a:off x="838200" y="30168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Barometric pressure, especially when it falls, can influence a horse both physically and emotionally… Other horses are not as affected and can handle pressure changes well.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8FEE1C-FE28-F043-AF67-FA4FF5C56393}"/>
              </a:ext>
            </a:extLst>
          </p:cNvPr>
          <p:cNvSpPr/>
          <p:nvPr/>
        </p:nvSpPr>
        <p:spPr>
          <a:xfrm>
            <a:off x="838200" y="45345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Humid weather slows down the ability to shed heat from the body and horses can often struggle to sweat enough to stay ahead of the heat buildup in their body.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73933-7AA2-0147-9904-4B9A936E2CB9}"/>
              </a:ext>
            </a:extLst>
          </p:cNvPr>
          <p:cNvSpPr txBox="1"/>
          <p:nvPr/>
        </p:nvSpPr>
        <p:spPr>
          <a:xfrm>
            <a:off x="7069655" y="4134485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6F6CE-B39C-854E-BAF5-25DAA66FB5BC}"/>
              </a:ext>
            </a:extLst>
          </p:cNvPr>
          <p:cNvSpPr txBox="1"/>
          <p:nvPr/>
        </p:nvSpPr>
        <p:spPr>
          <a:xfrm>
            <a:off x="7069654" y="2683837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6BAE0C-530E-B045-826D-6C0ECFED2D91}"/>
              </a:ext>
            </a:extLst>
          </p:cNvPr>
          <p:cNvSpPr txBox="1"/>
          <p:nvPr/>
        </p:nvSpPr>
        <p:spPr>
          <a:xfrm>
            <a:off x="395610" y="2664802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6032B-EFE3-3D43-8E86-E41E3C8B7684}"/>
              </a:ext>
            </a:extLst>
          </p:cNvPr>
          <p:cNvSpPr txBox="1"/>
          <p:nvPr/>
        </p:nvSpPr>
        <p:spPr>
          <a:xfrm>
            <a:off x="395609" y="4134485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2250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311A-132B-4546-86C9-4F597D2D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37F02-7FDC-4A46-9211-1BF14AAA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189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203194-7EBC-C440-BE7F-2800C1768C52}"/>
              </a:ext>
            </a:extLst>
          </p:cNvPr>
          <p:cNvCxnSpPr/>
          <p:nvPr/>
        </p:nvCxnSpPr>
        <p:spPr>
          <a:xfrm flipH="1">
            <a:off x="10026197" y="4078075"/>
            <a:ext cx="520995" cy="5209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865A45-DB4A-084A-8DD7-C957FFDDD327}"/>
              </a:ext>
            </a:extLst>
          </p:cNvPr>
          <p:cNvCxnSpPr>
            <a:cxnSpLocks/>
          </p:cNvCxnSpPr>
          <p:nvPr/>
        </p:nvCxnSpPr>
        <p:spPr>
          <a:xfrm>
            <a:off x="8920102" y="4094067"/>
            <a:ext cx="520995" cy="520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66BE39-2D5E-A048-8D62-80E0E655F96A}"/>
              </a:ext>
            </a:extLst>
          </p:cNvPr>
          <p:cNvCxnSpPr>
            <a:cxnSpLocks/>
          </p:cNvCxnSpPr>
          <p:nvPr/>
        </p:nvCxnSpPr>
        <p:spPr>
          <a:xfrm>
            <a:off x="10552507" y="4046178"/>
            <a:ext cx="520995" cy="520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37FF7B-BE50-6344-856D-5B2B6B5DFA9A}"/>
              </a:ext>
            </a:extLst>
          </p:cNvPr>
          <p:cNvCxnSpPr>
            <a:cxnSpLocks/>
          </p:cNvCxnSpPr>
          <p:nvPr/>
        </p:nvCxnSpPr>
        <p:spPr>
          <a:xfrm>
            <a:off x="9733799" y="3261275"/>
            <a:ext cx="520995" cy="520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33E56F-0BB1-1F4B-8768-D3227401C5AB}"/>
              </a:ext>
            </a:extLst>
          </p:cNvPr>
          <p:cNvCxnSpPr/>
          <p:nvPr/>
        </p:nvCxnSpPr>
        <p:spPr>
          <a:xfrm flipH="1">
            <a:off x="8393792" y="4094067"/>
            <a:ext cx="520995" cy="5209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931FA2-B3F2-3B43-9BA5-7047B94A5BB3}"/>
              </a:ext>
            </a:extLst>
          </p:cNvPr>
          <p:cNvCxnSpPr/>
          <p:nvPr/>
        </p:nvCxnSpPr>
        <p:spPr>
          <a:xfrm flipH="1">
            <a:off x="9152061" y="3303455"/>
            <a:ext cx="520995" cy="5209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04422C-10E7-0A4E-A6C8-FFBAA13E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Vergin</a:t>
            </a:r>
            <a:r>
              <a:rPr lang="en-US" dirty="0"/>
              <a:t> (1977s)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C044-6A8A-C44A-A88D-9D8E4F7E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103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Surveyed </a:t>
            </a:r>
            <a:r>
              <a:rPr lang="en-US" sz="2400" b="1" i="1" dirty="0"/>
              <a:t>decision rules</a:t>
            </a:r>
            <a:r>
              <a:rPr lang="en-US" sz="2400" dirty="0"/>
              <a:t>, ad hoc decision trees based on anecdotal evidence.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Showed such rules to yield substantial losses in practice.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400" dirty="0"/>
              <a:t>e.g. “Bet on a horse which had a race within the last </a:t>
            </a:r>
            <a:r>
              <a:rPr lang="en-US" sz="2400" b="1" i="1" dirty="0"/>
              <a:t>fifteen</a:t>
            </a:r>
            <a:r>
              <a:rPr lang="en-US" sz="2400" dirty="0"/>
              <a:t> days at a distance within </a:t>
            </a:r>
            <a:r>
              <a:rPr lang="en-US" sz="2400" b="1" i="1" dirty="0"/>
              <a:t>one</a:t>
            </a:r>
            <a:r>
              <a:rPr lang="en-US" sz="2400" dirty="0"/>
              <a:t> furlong of today's distance and was </a:t>
            </a:r>
            <a:r>
              <a:rPr lang="en-US" sz="2400" b="1" i="1" dirty="0"/>
              <a:t>first</a:t>
            </a:r>
            <a:r>
              <a:rPr lang="en-US" sz="2400" dirty="0"/>
              <a:t> at the stretch call and won the race by at least </a:t>
            </a:r>
            <a:r>
              <a:rPr lang="en-US" sz="2400" b="1" i="1" dirty="0"/>
              <a:t>one and a half </a:t>
            </a:r>
            <a:r>
              <a:rPr lang="en-US" sz="2400" dirty="0"/>
              <a:t>lengths.”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123CD-79C0-BE4D-B7A5-CE0B33E3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123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48F737-3483-EA47-B60D-4BAD5AFC5E9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u="sng" dirty="0">
                <a:hlinkClick r:id="rId3"/>
              </a:rPr>
              <a:t>https://pubsonline.informs.org/doi/pdf/10.1287/inte.8.1.34</a:t>
            </a:r>
            <a:endParaRPr lang="en-US" dirty="0"/>
          </a:p>
        </p:txBody>
      </p:sp>
      <p:pic>
        <p:nvPicPr>
          <p:cNvPr id="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682F520B-B085-9E4F-B740-4A2200F6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52061" y="1690688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amond 6">
            <a:extLst>
              <a:ext uri="{FF2B5EF4-FFF2-40B4-BE49-F238E27FC236}">
                <a16:creationId xmlns:a16="http://schemas.microsoft.com/office/drawing/2014/main" id="{1560E215-3629-6B4A-9063-6441CF7BDC6D}"/>
              </a:ext>
            </a:extLst>
          </p:cNvPr>
          <p:cNvSpPr/>
          <p:nvPr/>
        </p:nvSpPr>
        <p:spPr>
          <a:xfrm>
            <a:off x="8505740" y="3660552"/>
            <a:ext cx="818707" cy="818707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DED272B8-438A-014E-9153-531CBB512480}"/>
              </a:ext>
            </a:extLst>
          </p:cNvPr>
          <p:cNvSpPr/>
          <p:nvPr/>
        </p:nvSpPr>
        <p:spPr>
          <a:xfrm>
            <a:off x="9324447" y="2846704"/>
            <a:ext cx="818707" cy="818707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D983A660-3BD0-0E4D-8AFC-8B8966F8CBC4}"/>
              </a:ext>
            </a:extLst>
          </p:cNvPr>
          <p:cNvSpPr/>
          <p:nvPr/>
        </p:nvSpPr>
        <p:spPr>
          <a:xfrm>
            <a:off x="10143154" y="3660552"/>
            <a:ext cx="818707" cy="818707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1D81EC-D93E-EB43-AAD9-9C79038DAB56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9733799" y="2526936"/>
            <a:ext cx="2" cy="31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366C68-EB53-6044-A033-ECBCBBEFF8E0}"/>
              </a:ext>
            </a:extLst>
          </p:cNvPr>
          <p:cNvSpPr txBox="1"/>
          <p:nvPr/>
        </p:nvSpPr>
        <p:spPr>
          <a:xfrm>
            <a:off x="9180599" y="465864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D075EB-E063-DB4A-AF12-53C87FBA51FD}"/>
              </a:ext>
            </a:extLst>
          </p:cNvPr>
          <p:cNvSpPr txBox="1"/>
          <p:nvPr/>
        </p:nvSpPr>
        <p:spPr>
          <a:xfrm>
            <a:off x="9777237" y="4659592"/>
            <a:ext cx="64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35F83A-05CB-3742-8714-D1D98BF669AF}"/>
              </a:ext>
            </a:extLst>
          </p:cNvPr>
          <p:cNvSpPr txBox="1"/>
          <p:nvPr/>
        </p:nvSpPr>
        <p:spPr>
          <a:xfrm>
            <a:off x="10956237" y="4658646"/>
            <a:ext cx="64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D0DF84-639C-CC40-BD8A-9123A0DB6E90}"/>
              </a:ext>
            </a:extLst>
          </p:cNvPr>
          <p:cNvSpPr txBox="1"/>
          <p:nvPr/>
        </p:nvSpPr>
        <p:spPr>
          <a:xfrm>
            <a:off x="8042212" y="4664714"/>
            <a:ext cx="64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LOSE</a:t>
            </a:r>
          </a:p>
        </p:txBody>
      </p:sp>
      <p:pic>
        <p:nvPicPr>
          <p:cNvPr id="28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43C52934-77F6-E044-ACC5-CCB2D877B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88584" y="1690688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886958D8-8B70-9D4E-8E94-DC1E3C32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15537" y="1694649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A016AB-DA9E-2544-9F46-566D3EBF8CB7}"/>
              </a:ext>
            </a:extLst>
          </p:cNvPr>
          <p:cNvCxnSpPr/>
          <p:nvPr/>
        </p:nvCxnSpPr>
        <p:spPr>
          <a:xfrm>
            <a:off x="10956237" y="2533103"/>
            <a:ext cx="2" cy="31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9C255A-9016-CD44-B54B-120711BC69A2}"/>
              </a:ext>
            </a:extLst>
          </p:cNvPr>
          <p:cNvCxnSpPr/>
          <p:nvPr/>
        </p:nvCxnSpPr>
        <p:spPr>
          <a:xfrm>
            <a:off x="8610598" y="2528986"/>
            <a:ext cx="2" cy="31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18BF1B-6277-8D42-814B-EA19BADA254B}"/>
              </a:ext>
            </a:extLst>
          </p:cNvPr>
          <p:cNvSpPr txBox="1"/>
          <p:nvPr/>
        </p:nvSpPr>
        <p:spPr>
          <a:xfrm>
            <a:off x="8452478" y="285409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CF34E2-160D-4E47-87F8-5138F434400F}"/>
              </a:ext>
            </a:extLst>
          </p:cNvPr>
          <p:cNvSpPr txBox="1"/>
          <p:nvPr/>
        </p:nvSpPr>
        <p:spPr>
          <a:xfrm>
            <a:off x="10784555" y="286916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65495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806058-698D-9C4B-9116-EC70515A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Bolton and Chapman (1986)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A1F912-6FDE-334F-A1F0-A22123BC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1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Multinomial logistic regression model.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 assumption that runners run independently.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Extremely small dataset (~200 U.S. races).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Focus on betting; do not report accuracy.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24F7E-55BA-B344-B944-4339DC8C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124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E42369A-5E2D-2042-8A78-5DD878DD78C7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u="sng" dirty="0">
                <a:hlinkClick r:id="rId2"/>
              </a:rPr>
              <a:t>https://www.researchgate.net/publication/292145708_Searching_for_Positive_Returns_at_the_Track</a:t>
            </a:r>
            <a:endParaRPr lang="en-US" dirty="0"/>
          </a:p>
        </p:txBody>
      </p:sp>
      <p:pic>
        <p:nvPicPr>
          <p:cNvPr id="10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E99C814E-43C6-1747-9B14-8CC114B3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29660" y="2106498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861CA47D-911F-C140-A5D0-80365FEF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33180" y="2106498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1B5CF648-7D46-D44D-A797-8E3720D18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34940" y="2106499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F0707901-7ACF-934E-AB92-35266E729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31420" y="2106498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849FF1-C396-8C4D-9A10-AD75579EFB3A}"/>
                  </a:ext>
                </a:extLst>
              </p:cNvPr>
              <p:cNvSpPr txBox="1"/>
              <p:nvPr/>
            </p:nvSpPr>
            <p:spPr>
              <a:xfrm>
                <a:off x="7547283" y="3464639"/>
                <a:ext cx="397006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          )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849FF1-C396-8C4D-9A10-AD75579EF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283" y="3464639"/>
                <a:ext cx="3970061" cy="1231106"/>
              </a:xfrm>
              <a:prstGeom prst="rect">
                <a:avLst/>
              </a:prstGeom>
              <a:blipFill>
                <a:blip r:embed="rId4"/>
                <a:stretch>
                  <a:fillRect l="-2875" t="-7143" r="-8626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D05ABDB-D398-4842-8DE5-DD5AF9C2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37344"/>
              </p:ext>
            </p:extLst>
          </p:nvPr>
        </p:nvGraphicFramePr>
        <p:xfrm>
          <a:off x="8847588" y="3714432"/>
          <a:ext cx="189590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696">
                  <a:extLst>
                    <a:ext uri="{9D8B030D-6E8A-4147-A177-3AD203B41FA5}">
                      <a16:colId xmlns:a16="http://schemas.microsoft.com/office/drawing/2014/main" val="314986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70365738"/>
                    </a:ext>
                  </a:extLst>
                </a:gridCol>
                <a:gridCol w="236988">
                  <a:extLst>
                    <a:ext uri="{9D8B030D-6E8A-4147-A177-3AD203B41FA5}">
                      <a16:colId xmlns:a16="http://schemas.microsoft.com/office/drawing/2014/main" val="1317295365"/>
                    </a:ext>
                  </a:extLst>
                </a:gridCol>
                <a:gridCol w="236988">
                  <a:extLst>
                    <a:ext uri="{9D8B030D-6E8A-4147-A177-3AD203B41FA5}">
                      <a16:colId xmlns:a16="http://schemas.microsoft.com/office/drawing/2014/main" val="3402501498"/>
                    </a:ext>
                  </a:extLst>
                </a:gridCol>
                <a:gridCol w="236988">
                  <a:extLst>
                    <a:ext uri="{9D8B030D-6E8A-4147-A177-3AD203B41FA5}">
                      <a16:colId xmlns:a16="http://schemas.microsoft.com/office/drawing/2014/main" val="1788046209"/>
                    </a:ext>
                  </a:extLst>
                </a:gridCol>
                <a:gridCol w="236988">
                  <a:extLst>
                    <a:ext uri="{9D8B030D-6E8A-4147-A177-3AD203B41FA5}">
                      <a16:colId xmlns:a16="http://schemas.microsoft.com/office/drawing/2014/main" val="2875739896"/>
                    </a:ext>
                  </a:extLst>
                </a:gridCol>
                <a:gridCol w="236988">
                  <a:extLst>
                    <a:ext uri="{9D8B030D-6E8A-4147-A177-3AD203B41FA5}">
                      <a16:colId xmlns:a16="http://schemas.microsoft.com/office/drawing/2014/main" val="4009993852"/>
                    </a:ext>
                  </a:extLst>
                </a:gridCol>
                <a:gridCol w="236988">
                  <a:extLst>
                    <a:ext uri="{9D8B030D-6E8A-4147-A177-3AD203B41FA5}">
                      <a16:colId xmlns:a16="http://schemas.microsoft.com/office/drawing/2014/main" val="1473050312"/>
                    </a:ext>
                  </a:extLst>
                </a:gridCol>
              </a:tblGrid>
              <a:tr h="215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3926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3AD48A-313C-824A-B5A3-9CDB93101BAB}"/>
                  </a:ext>
                </a:extLst>
              </p:cNvPr>
              <p:cNvSpPr txBox="1"/>
              <p:nvPr/>
            </p:nvSpPr>
            <p:spPr>
              <a:xfrm>
                <a:off x="9686536" y="4046556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3AD48A-313C-824A-B5A3-9CDB9310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536" y="4046556"/>
                <a:ext cx="218008" cy="276999"/>
              </a:xfrm>
              <a:prstGeom prst="rect">
                <a:avLst/>
              </a:prstGeom>
              <a:blipFill>
                <a:blip r:embed="rId5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50C407-6C21-F041-93E9-4AF28AC7E304}"/>
                  </a:ext>
                </a:extLst>
              </p:cNvPr>
              <p:cNvSpPr txBox="1"/>
              <p:nvPr/>
            </p:nvSpPr>
            <p:spPr>
              <a:xfrm>
                <a:off x="9686536" y="4365623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50C407-6C21-F041-93E9-4AF28AC7E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536" y="4365623"/>
                <a:ext cx="229550" cy="276999"/>
              </a:xfrm>
              <a:prstGeom prst="rect">
                <a:avLst/>
              </a:prstGeom>
              <a:blipFill>
                <a:blip r:embed="rId6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0FDF0F-7E5D-6D47-BE01-6B9782C3F1D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497245" y="2627312"/>
            <a:ext cx="435935" cy="105634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A634A2-B5CD-7A44-B795-A2D0B9679E0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497245" y="2627312"/>
            <a:ext cx="687513" cy="1073562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29589B-E50E-924C-9449-88B9DE29E17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295485" y="2627311"/>
            <a:ext cx="131564" cy="1056341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C1953C-066C-314B-BB23-24F7FBAE8EB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295485" y="2627311"/>
            <a:ext cx="362305" cy="1056341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6F948F-4128-6C40-B86E-D302B5F866B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912085" y="2627311"/>
            <a:ext cx="181640" cy="1052036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280DF-5AC1-0E40-8FBA-BBA422F2EFC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093725" y="2627311"/>
            <a:ext cx="30513" cy="1052036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0858C8-90C2-7C45-97F0-643F0DD7136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366567" y="2627311"/>
            <a:ext cx="525398" cy="1052036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4347F7-19F2-AD4C-B78C-86CD7FDB7B1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629266" y="2627311"/>
            <a:ext cx="262699" cy="1052036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66E219-4D46-334A-91EA-53D90392A654}"/>
              </a:ext>
            </a:extLst>
          </p:cNvPr>
          <p:cNvSpPr txBox="1"/>
          <p:nvPr/>
        </p:nvSpPr>
        <p:spPr>
          <a:xfrm>
            <a:off x="7788468" y="2667057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8556B-9664-7E4E-AA41-606B151C9BE3}"/>
              </a:ext>
            </a:extLst>
          </p:cNvPr>
          <p:cNvSpPr txBox="1"/>
          <p:nvPr/>
        </p:nvSpPr>
        <p:spPr>
          <a:xfrm>
            <a:off x="7619651" y="3105505"/>
            <a:ext cx="13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 rating</a:t>
            </a:r>
          </a:p>
        </p:txBody>
      </p:sp>
    </p:spTree>
    <p:extLst>
      <p:ext uri="{BB962C8B-B14F-4D97-AF65-F5344CB8AC3E}">
        <p14:creationId xmlns:p14="http://schemas.microsoft.com/office/powerpoint/2010/main" val="6650607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DBD-5FA9-624B-A157-A94AF33D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and Li (2008)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F96BB-D1E4-EF42-A6F2-E900D49A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32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Neural network model.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Predict finishing time of a </a:t>
            </a:r>
            <a:r>
              <a:rPr lang="en-US" b="1" dirty="0"/>
              <a:t>single</a:t>
            </a:r>
            <a:r>
              <a:rPr lang="en-US" dirty="0"/>
              <a:t> horse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Achieves 74% accuracy on Jamaican races.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Extremely small dataset (~100 races).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1BACD-FCA7-5C46-898E-B6734EE6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125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02293F1-59D7-4D41-967F-EC85262AD7C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2"/>
              </a:rPr>
              <a:t>https://eprints.usq.edu.au/4300/</a:t>
            </a:r>
            <a:endParaRPr lang="en-US" dirty="0"/>
          </a:p>
        </p:txBody>
      </p:sp>
      <p:pic>
        <p:nvPicPr>
          <p:cNvPr id="13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0AEE3A5E-355A-4944-910C-CD1C441C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1429" y="1033827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388A85-7AF4-3B4A-8544-D7835DD2C2B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723167" y="1870075"/>
            <a:ext cx="0" cy="1154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6A4D30A2-6C92-8E44-A637-27BCF965E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77952" y="1033827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EF5631D2-495A-984A-A4C4-1334A32C5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4905" y="1037788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A10C13-51FC-304D-8FF0-798F5A27B6EC}"/>
              </a:ext>
            </a:extLst>
          </p:cNvPr>
          <p:cNvCxnSpPr/>
          <p:nvPr/>
        </p:nvCxnSpPr>
        <p:spPr>
          <a:xfrm>
            <a:off x="10945605" y="1876242"/>
            <a:ext cx="2" cy="31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91A9EB-D718-AB4E-86C6-B03305B8BA4D}"/>
              </a:ext>
            </a:extLst>
          </p:cNvPr>
          <p:cNvCxnSpPr/>
          <p:nvPr/>
        </p:nvCxnSpPr>
        <p:spPr>
          <a:xfrm>
            <a:off x="8599966" y="1872125"/>
            <a:ext cx="2" cy="31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D68E63-D5AD-D14E-929A-5C53FFF6BDE3}"/>
              </a:ext>
            </a:extLst>
          </p:cNvPr>
          <p:cNvSpPr txBox="1"/>
          <p:nvPr/>
        </p:nvSpPr>
        <p:spPr>
          <a:xfrm>
            <a:off x="8441846" y="219723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5B45B-F8E6-2048-9A56-D8D776EE5970}"/>
              </a:ext>
            </a:extLst>
          </p:cNvPr>
          <p:cNvSpPr txBox="1"/>
          <p:nvPr/>
        </p:nvSpPr>
        <p:spPr>
          <a:xfrm>
            <a:off x="10773923" y="221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24F338-2468-B34B-9690-5C60D12A1D9B}"/>
              </a:ext>
            </a:extLst>
          </p:cNvPr>
          <p:cNvSpPr/>
          <p:nvPr/>
        </p:nvSpPr>
        <p:spPr>
          <a:xfrm>
            <a:off x="8314672" y="3024680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F55EB5-C006-DC4F-8AA5-A8F9C2E8654D}"/>
              </a:ext>
            </a:extLst>
          </p:cNvPr>
          <p:cNvSpPr/>
          <p:nvPr/>
        </p:nvSpPr>
        <p:spPr>
          <a:xfrm>
            <a:off x="10627243" y="3028641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087F39-CC96-6346-9851-1F879686E931}"/>
              </a:ext>
            </a:extLst>
          </p:cNvPr>
          <p:cNvSpPr txBox="1"/>
          <p:nvPr/>
        </p:nvSpPr>
        <p:spPr>
          <a:xfrm>
            <a:off x="9567546" y="309615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8CC68F-02BA-0141-9412-1D283F1D50A5}"/>
              </a:ext>
            </a:extLst>
          </p:cNvPr>
          <p:cNvSpPr/>
          <p:nvPr/>
        </p:nvSpPr>
        <p:spPr>
          <a:xfrm>
            <a:off x="9968647" y="3024680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DD381E9-0E9D-1540-9F6E-BD122D5E72D5}"/>
              </a:ext>
            </a:extLst>
          </p:cNvPr>
          <p:cNvSpPr/>
          <p:nvPr/>
        </p:nvSpPr>
        <p:spPr>
          <a:xfrm>
            <a:off x="8973268" y="3024786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0A454B-0F99-FF4F-A030-FCF7B9D6BA7C}"/>
              </a:ext>
            </a:extLst>
          </p:cNvPr>
          <p:cNvSpPr/>
          <p:nvPr/>
        </p:nvSpPr>
        <p:spPr>
          <a:xfrm>
            <a:off x="8318335" y="3832948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F772C0-9F4F-D042-9D4F-0895EF258E03}"/>
              </a:ext>
            </a:extLst>
          </p:cNvPr>
          <p:cNvSpPr/>
          <p:nvPr/>
        </p:nvSpPr>
        <p:spPr>
          <a:xfrm>
            <a:off x="10630906" y="3836909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5CC62D-322C-EA42-AEEE-1DF45A16F247}"/>
              </a:ext>
            </a:extLst>
          </p:cNvPr>
          <p:cNvSpPr txBox="1"/>
          <p:nvPr/>
        </p:nvSpPr>
        <p:spPr>
          <a:xfrm>
            <a:off x="9571209" y="3904422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E8030F3-2972-404D-A070-3D89CF97B7F8}"/>
              </a:ext>
            </a:extLst>
          </p:cNvPr>
          <p:cNvSpPr/>
          <p:nvPr/>
        </p:nvSpPr>
        <p:spPr>
          <a:xfrm>
            <a:off x="9972310" y="3832948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8D0601-3A3B-5041-A607-6E688B867355}"/>
              </a:ext>
            </a:extLst>
          </p:cNvPr>
          <p:cNvSpPr/>
          <p:nvPr/>
        </p:nvSpPr>
        <p:spPr>
          <a:xfrm>
            <a:off x="8976931" y="3833054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F99F8F-2B3B-D54E-9969-233C26B784E9}"/>
              </a:ext>
            </a:extLst>
          </p:cNvPr>
          <p:cNvCxnSpPr>
            <a:cxnSpLocks/>
            <a:stCxn id="28" idx="5"/>
            <a:endCxn id="41" idx="1"/>
          </p:cNvCxnSpPr>
          <p:nvPr/>
        </p:nvCxnSpPr>
        <p:spPr>
          <a:xfrm>
            <a:off x="8777520" y="3487528"/>
            <a:ext cx="278823" cy="4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852152-E619-874C-BF2E-F5E3D258A210}"/>
              </a:ext>
            </a:extLst>
          </p:cNvPr>
          <p:cNvCxnSpPr>
            <a:cxnSpLocks/>
            <a:stCxn id="28" idx="4"/>
            <a:endCxn id="37" idx="0"/>
          </p:cNvCxnSpPr>
          <p:nvPr/>
        </p:nvCxnSpPr>
        <p:spPr>
          <a:xfrm>
            <a:off x="8585802" y="3566940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8F4D626-3088-E841-8B41-B68BE2684C0A}"/>
              </a:ext>
            </a:extLst>
          </p:cNvPr>
          <p:cNvCxnSpPr>
            <a:cxnSpLocks/>
            <a:stCxn id="28" idx="5"/>
            <a:endCxn id="40" idx="1"/>
          </p:cNvCxnSpPr>
          <p:nvPr/>
        </p:nvCxnSpPr>
        <p:spPr>
          <a:xfrm>
            <a:off x="8777520" y="3487528"/>
            <a:ext cx="1274202" cy="42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607ED71-C2D9-6347-9466-E401672C8218}"/>
              </a:ext>
            </a:extLst>
          </p:cNvPr>
          <p:cNvCxnSpPr>
            <a:cxnSpLocks/>
            <a:stCxn id="28" idx="5"/>
            <a:endCxn id="38" idx="1"/>
          </p:cNvCxnSpPr>
          <p:nvPr/>
        </p:nvCxnSpPr>
        <p:spPr>
          <a:xfrm>
            <a:off x="8777520" y="3487528"/>
            <a:ext cx="1932798" cy="42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A067E0-3555-DD42-BB19-83997724E08E}"/>
              </a:ext>
            </a:extLst>
          </p:cNvPr>
          <p:cNvCxnSpPr>
            <a:cxnSpLocks/>
            <a:stCxn id="35" idx="3"/>
            <a:endCxn id="37" idx="7"/>
          </p:cNvCxnSpPr>
          <p:nvPr/>
        </p:nvCxnSpPr>
        <p:spPr>
          <a:xfrm flipH="1">
            <a:off x="8781183" y="3487634"/>
            <a:ext cx="271497" cy="424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CABCE6E-9BA4-3740-AEEE-0C6666F1EB75}"/>
              </a:ext>
            </a:extLst>
          </p:cNvPr>
          <p:cNvCxnSpPr>
            <a:cxnSpLocks/>
            <a:stCxn id="35" idx="4"/>
            <a:endCxn id="41" idx="0"/>
          </p:cNvCxnSpPr>
          <p:nvPr/>
        </p:nvCxnSpPr>
        <p:spPr>
          <a:xfrm>
            <a:off x="9244398" y="3567046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951578-D42D-7247-B780-ADFB38E5AF49}"/>
              </a:ext>
            </a:extLst>
          </p:cNvPr>
          <p:cNvCxnSpPr>
            <a:cxnSpLocks/>
            <a:stCxn id="35" idx="5"/>
            <a:endCxn id="40" idx="1"/>
          </p:cNvCxnSpPr>
          <p:nvPr/>
        </p:nvCxnSpPr>
        <p:spPr>
          <a:xfrm>
            <a:off x="9436116" y="3487634"/>
            <a:ext cx="615606" cy="424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DC6279C-AB32-F44B-BD61-8BE8C60DE466}"/>
              </a:ext>
            </a:extLst>
          </p:cNvPr>
          <p:cNvCxnSpPr>
            <a:cxnSpLocks/>
            <a:stCxn id="35" idx="5"/>
            <a:endCxn id="38" idx="1"/>
          </p:cNvCxnSpPr>
          <p:nvPr/>
        </p:nvCxnSpPr>
        <p:spPr>
          <a:xfrm>
            <a:off x="9436116" y="3487634"/>
            <a:ext cx="1274202" cy="428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660D557-FFDC-A64D-B940-C824398045EF}"/>
              </a:ext>
            </a:extLst>
          </p:cNvPr>
          <p:cNvCxnSpPr>
            <a:cxnSpLocks/>
            <a:stCxn id="34" idx="3"/>
            <a:endCxn id="37" idx="7"/>
          </p:cNvCxnSpPr>
          <p:nvPr/>
        </p:nvCxnSpPr>
        <p:spPr>
          <a:xfrm flipH="1">
            <a:off x="8781183" y="3487528"/>
            <a:ext cx="1266876" cy="42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14FB11-253B-6149-9F41-D828FB5C1D44}"/>
              </a:ext>
            </a:extLst>
          </p:cNvPr>
          <p:cNvCxnSpPr>
            <a:cxnSpLocks/>
            <a:stCxn id="34" idx="3"/>
            <a:endCxn id="41" idx="0"/>
          </p:cNvCxnSpPr>
          <p:nvPr/>
        </p:nvCxnSpPr>
        <p:spPr>
          <a:xfrm flipH="1">
            <a:off x="9248061" y="3487528"/>
            <a:ext cx="799998" cy="345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A933366-3E4D-5547-8E6F-8DB492EB5541}"/>
              </a:ext>
            </a:extLst>
          </p:cNvPr>
          <p:cNvCxnSpPr>
            <a:cxnSpLocks/>
            <a:stCxn id="34" idx="3"/>
            <a:endCxn id="41" idx="7"/>
          </p:cNvCxnSpPr>
          <p:nvPr/>
        </p:nvCxnSpPr>
        <p:spPr>
          <a:xfrm flipH="1">
            <a:off x="9439779" y="3487528"/>
            <a:ext cx="608280" cy="4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2E7415-72EF-FB44-B257-B2D192F3E747}"/>
              </a:ext>
            </a:extLst>
          </p:cNvPr>
          <p:cNvCxnSpPr>
            <a:cxnSpLocks/>
            <a:stCxn id="29" idx="3"/>
            <a:endCxn id="41" idx="7"/>
          </p:cNvCxnSpPr>
          <p:nvPr/>
        </p:nvCxnSpPr>
        <p:spPr>
          <a:xfrm flipH="1">
            <a:off x="9439779" y="3491489"/>
            <a:ext cx="1266876" cy="420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C344844-48B7-4E42-958E-386385F3DF8F}"/>
              </a:ext>
            </a:extLst>
          </p:cNvPr>
          <p:cNvCxnSpPr>
            <a:cxnSpLocks/>
            <a:stCxn id="34" idx="4"/>
            <a:endCxn id="40" idx="0"/>
          </p:cNvCxnSpPr>
          <p:nvPr/>
        </p:nvCxnSpPr>
        <p:spPr>
          <a:xfrm>
            <a:off x="10239777" y="3566940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1A17512-3AAD-D745-B158-0B5DED8255BD}"/>
              </a:ext>
            </a:extLst>
          </p:cNvPr>
          <p:cNvCxnSpPr>
            <a:cxnSpLocks/>
            <a:stCxn id="29" idx="3"/>
            <a:endCxn id="40" idx="7"/>
          </p:cNvCxnSpPr>
          <p:nvPr/>
        </p:nvCxnSpPr>
        <p:spPr>
          <a:xfrm flipH="1">
            <a:off x="10435158" y="3491489"/>
            <a:ext cx="271497" cy="420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F76E153-2592-BA45-94A7-981D76859154}"/>
              </a:ext>
            </a:extLst>
          </p:cNvPr>
          <p:cNvCxnSpPr>
            <a:cxnSpLocks/>
            <a:stCxn id="29" idx="3"/>
            <a:endCxn id="37" idx="7"/>
          </p:cNvCxnSpPr>
          <p:nvPr/>
        </p:nvCxnSpPr>
        <p:spPr>
          <a:xfrm flipH="1">
            <a:off x="8781183" y="3491489"/>
            <a:ext cx="1925472" cy="420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38DF99D-AB13-1444-A10B-B5D28EEC1CDC}"/>
              </a:ext>
            </a:extLst>
          </p:cNvPr>
          <p:cNvCxnSpPr>
            <a:cxnSpLocks/>
            <a:stCxn id="34" idx="5"/>
            <a:endCxn id="38" idx="1"/>
          </p:cNvCxnSpPr>
          <p:nvPr/>
        </p:nvCxnSpPr>
        <p:spPr>
          <a:xfrm>
            <a:off x="10431495" y="3487528"/>
            <a:ext cx="278823" cy="42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F56B71-AB58-3048-920C-98C435A86391}"/>
              </a:ext>
            </a:extLst>
          </p:cNvPr>
          <p:cNvCxnSpPr>
            <a:cxnSpLocks/>
            <a:stCxn id="37" idx="5"/>
            <a:endCxn id="110" idx="1"/>
          </p:cNvCxnSpPr>
          <p:nvPr/>
        </p:nvCxnSpPr>
        <p:spPr>
          <a:xfrm>
            <a:off x="8781183" y="4295796"/>
            <a:ext cx="750266" cy="49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CD4398-431D-5549-ABC0-FCC546369BA4}"/>
              </a:ext>
            </a:extLst>
          </p:cNvPr>
          <p:cNvCxnSpPr>
            <a:cxnSpLocks/>
            <a:stCxn id="41" idx="4"/>
            <a:endCxn id="110" idx="0"/>
          </p:cNvCxnSpPr>
          <p:nvPr/>
        </p:nvCxnSpPr>
        <p:spPr>
          <a:xfrm>
            <a:off x="9248061" y="4375314"/>
            <a:ext cx="475106" cy="331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D6052DB-E005-4B45-9144-52E7660F3C38}"/>
              </a:ext>
            </a:extLst>
          </p:cNvPr>
          <p:cNvCxnSpPr>
            <a:cxnSpLocks/>
            <a:stCxn id="40" idx="3"/>
            <a:endCxn id="110" idx="0"/>
          </p:cNvCxnSpPr>
          <p:nvPr/>
        </p:nvCxnSpPr>
        <p:spPr>
          <a:xfrm flipH="1">
            <a:off x="9723167" y="4295796"/>
            <a:ext cx="328555" cy="4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10F877-5C43-A943-82EC-D9EC72C60439}"/>
              </a:ext>
            </a:extLst>
          </p:cNvPr>
          <p:cNvCxnSpPr>
            <a:cxnSpLocks/>
            <a:stCxn id="38" idx="3"/>
            <a:endCxn id="110" idx="7"/>
          </p:cNvCxnSpPr>
          <p:nvPr/>
        </p:nvCxnSpPr>
        <p:spPr>
          <a:xfrm flipH="1">
            <a:off x="9914885" y="4299757"/>
            <a:ext cx="795433" cy="486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9242503B-3890-314E-8F69-78823806F04F}"/>
              </a:ext>
            </a:extLst>
          </p:cNvPr>
          <p:cNvSpPr/>
          <p:nvPr/>
        </p:nvSpPr>
        <p:spPr>
          <a:xfrm>
            <a:off x="9452037" y="4706394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615A3B2-45E3-264D-B075-3E5507511FFD}"/>
              </a:ext>
            </a:extLst>
          </p:cNvPr>
          <p:cNvCxnSpPr>
            <a:cxnSpLocks/>
            <a:stCxn id="110" idx="4"/>
          </p:cNvCxnSpPr>
          <p:nvPr/>
        </p:nvCxnSpPr>
        <p:spPr>
          <a:xfrm flipH="1">
            <a:off x="9718650" y="5248654"/>
            <a:ext cx="4517" cy="446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69D9D60-B08F-BA49-8756-EABDFE59C9EC}"/>
              </a:ext>
            </a:extLst>
          </p:cNvPr>
          <p:cNvSpPr txBox="1"/>
          <p:nvPr/>
        </p:nvSpPr>
        <p:spPr>
          <a:xfrm>
            <a:off x="9101233" y="5844298"/>
            <a:ext cx="12759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finishing time</a:t>
            </a:r>
          </a:p>
        </p:txBody>
      </p:sp>
    </p:spTree>
    <p:extLst>
      <p:ext uri="{BB962C8B-B14F-4D97-AF65-F5344CB8AC3E}">
        <p14:creationId xmlns:p14="http://schemas.microsoft.com/office/powerpoint/2010/main" val="9523907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8079-78E1-0C44-AD80-D3318E3F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Sheridan and Sweeney (2001)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6074D-A3BD-844D-A25A-97874EDC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78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weather to predict the </a:t>
            </a:r>
            <a:r>
              <a:rPr lang="en-US" i="1" dirty="0"/>
              <a:t>track condition </a:t>
            </a:r>
            <a:r>
              <a:rPr lang="en-US" dirty="0"/>
              <a:t>for races in Ireland.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Track condition can “explain the difference between a horse winning and losing a race”.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</a:rPr>
              <a:t>Seems plausible that weather may have a more </a:t>
            </a:r>
            <a:r>
              <a:rPr lang="en-US" b="1" i="1" dirty="0">
                <a:solidFill>
                  <a:schemeClr val="accent6"/>
                </a:solidFill>
              </a:rPr>
              <a:t>explicit</a:t>
            </a:r>
            <a:r>
              <a:rPr lang="en-US" i="1" dirty="0">
                <a:solidFill>
                  <a:schemeClr val="accent6"/>
                </a:solidFill>
              </a:rPr>
              <a:t> effect.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A059F-8473-CC4F-BB7B-DFC9D64C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126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9589F9E-E66B-E74C-9776-C9E607599F9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3"/>
              </a:rPr>
              <a:t>http://mural.maynoothuniversity.ie/9963/1/JS-Weather-2001.pdf</a:t>
            </a:r>
            <a:endParaRPr lang="en-US" dirty="0"/>
          </a:p>
        </p:txBody>
      </p:sp>
      <p:pic>
        <p:nvPicPr>
          <p:cNvPr id="7" name="Picture 6" descr="A picture containing arrow&#10;&#10;Description automatically generated">
            <a:extLst>
              <a:ext uri="{FF2B5EF4-FFF2-40B4-BE49-F238E27FC236}">
                <a16:creationId xmlns:a16="http://schemas.microsoft.com/office/drawing/2014/main" id="{C057310A-8050-C649-BAE1-25E54FE9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41" y="1557582"/>
            <a:ext cx="3321356" cy="44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689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E4D703-EB1F-C448-A986-DC7FE54A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D9A2F4-88A5-1B40-A041-1CD31ABB8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1CC4B-C82B-A04B-9AF8-E8EAFE7F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33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4A48-AD1E-2B44-9849-79F28834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Existing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4B4DF-87DF-3C44-B8E3-DE57FF943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horse racing datasets with suitable weather annotations exist.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we need to make our own, will need to separately get:</a:t>
            </a:r>
          </a:p>
          <a:p>
            <a:pPr lvl="1"/>
            <a:r>
              <a:rPr lang="en-US" dirty="0"/>
              <a:t>Horse racing data.</a:t>
            </a:r>
          </a:p>
          <a:p>
            <a:pPr lvl="1"/>
            <a:r>
              <a:rPr lang="en-US" dirty="0"/>
              <a:t>Meteorological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16DB5-2581-214E-8620-7377CB19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128</a:t>
            </a:fld>
            <a:endParaRPr lang="en-US"/>
          </a:p>
        </p:txBody>
      </p:sp>
      <p:pic>
        <p:nvPicPr>
          <p:cNvPr id="29698" name="Picture 2" descr="New File Simple Clip Art at Clker.com - vector clip art online, royalty  free &amp;amp; public domain">
            <a:extLst>
              <a:ext uri="{FF2B5EF4-FFF2-40B4-BE49-F238E27FC236}">
                <a16:creationId xmlns:a16="http://schemas.microsoft.com/office/drawing/2014/main" id="{10BF7E1F-321D-2C46-873A-BBF8BCA5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18" y="4633811"/>
            <a:ext cx="1142003" cy="15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w File Simple Clip Art at Clker.com - vector clip art online, royalty  free &amp;amp; public domain">
            <a:extLst>
              <a:ext uri="{FF2B5EF4-FFF2-40B4-BE49-F238E27FC236}">
                <a16:creationId xmlns:a16="http://schemas.microsoft.com/office/drawing/2014/main" id="{29797065-765A-184F-8A84-311ADF2B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780" y="4633811"/>
            <a:ext cx="1142003" cy="15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F4229015-01F4-A84F-AD95-7DFFB854D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820" y="4942424"/>
            <a:ext cx="925921" cy="92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AD67C8A7-C6EE-514C-BCAF-D962BCCE3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1993" y="5134255"/>
            <a:ext cx="754451" cy="54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251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E48C-58C6-9842-AADD-40B58335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Horse Racing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A5CE9-0101-D644-B434-7AFE8977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468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United States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Data is guarded behind a paywall.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Hong Kong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Data does not have the start time of the races; daily weather readings may be too coarse grained.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35788-722A-9642-8715-83F38A99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129</a:t>
            </a:fld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8CBC17E8-2C38-FF49-B9E8-6FCC1096CA93}"/>
              </a:ext>
            </a:extLst>
          </p:cNvPr>
          <p:cNvSpPr/>
          <p:nvPr/>
        </p:nvSpPr>
        <p:spPr>
          <a:xfrm rot="2694018">
            <a:off x="8488078" y="3602907"/>
            <a:ext cx="1307947" cy="1307947"/>
          </a:xfrm>
          <a:prstGeom prst="plus">
            <a:avLst>
              <a:gd name="adj" fmla="val 486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CCF0111-E396-B34E-B287-8C1B300C9846}"/>
              </a:ext>
            </a:extLst>
          </p:cNvPr>
          <p:cNvSpPr/>
          <p:nvPr/>
        </p:nvSpPr>
        <p:spPr>
          <a:xfrm rot="2694018">
            <a:off x="6255243" y="1636520"/>
            <a:ext cx="1307947" cy="1307947"/>
          </a:xfrm>
          <a:prstGeom prst="plus">
            <a:avLst>
              <a:gd name="adj" fmla="val 486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8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6DFF-E83C-CA4E-832E-1064C9FC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Davoodi</a:t>
            </a:r>
            <a:r>
              <a:rPr lang="en-US" sz="3600" dirty="0"/>
              <a:t> and </a:t>
            </a:r>
            <a:r>
              <a:rPr lang="en-US" sz="3600" dirty="0" err="1"/>
              <a:t>Khanteymoori</a:t>
            </a:r>
            <a:r>
              <a:rPr lang="en-US" sz="3600" dirty="0"/>
              <a:t> (2010)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6232F-8DB3-A047-A38B-1CDD897F3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6160" cy="4128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NN predicts finishing time of a </a:t>
            </a:r>
            <a:r>
              <a:rPr lang="en-US" b="1" dirty="0"/>
              <a:t>single</a:t>
            </a:r>
            <a:r>
              <a:rPr lang="en-US" dirty="0"/>
              <a:t> horse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Weather, but a categorical variable:</a:t>
            </a:r>
          </a:p>
          <a:p>
            <a:pPr lvl="1"/>
            <a:r>
              <a:rPr lang="en-US" dirty="0"/>
              <a:t>Clear</a:t>
            </a:r>
          </a:p>
          <a:p>
            <a:pPr lvl="1"/>
            <a:r>
              <a:rPr lang="en-US" dirty="0"/>
              <a:t>Cloudy</a:t>
            </a:r>
          </a:p>
          <a:p>
            <a:pPr lvl="1"/>
            <a:r>
              <a:rPr lang="en-US" dirty="0"/>
              <a:t>Showery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Achieves 77% accuracy on New York races.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Runner affinity for weather not considered.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7D4C-A8D6-254E-A20B-24343EBF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791C239-6079-FC4D-A231-983CD5DCDB9C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3"/>
              </a:rPr>
              <a:t>http://wseas.us/e-library/conferences/2010/Iasi/NNECFS/NNECFS-21.pdf</a:t>
            </a:r>
            <a:endParaRPr lang="en-US" dirty="0"/>
          </a:p>
        </p:txBody>
      </p:sp>
      <p:pic>
        <p:nvPicPr>
          <p:cNvPr id="8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7639A9DF-1809-CE41-8D01-08262A0A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1429" y="1033827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103BB1-537F-E741-810C-7588F948790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723167" y="1870075"/>
            <a:ext cx="0" cy="1154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96A2D6D2-6952-794C-81C7-CB950A18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77952" y="1033827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9F528D6B-84DC-AE44-8CDF-5B751176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4905" y="1037788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251F6EB-5FDD-A543-A3AE-F69C1DCA9F2D}"/>
              </a:ext>
            </a:extLst>
          </p:cNvPr>
          <p:cNvSpPr/>
          <p:nvPr/>
        </p:nvSpPr>
        <p:spPr>
          <a:xfrm>
            <a:off x="8314672" y="3024680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31C48A-0C2E-8041-BDDB-4AF72D14C24C}"/>
              </a:ext>
            </a:extLst>
          </p:cNvPr>
          <p:cNvSpPr/>
          <p:nvPr/>
        </p:nvSpPr>
        <p:spPr>
          <a:xfrm>
            <a:off x="10627243" y="3028641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DC7CBC-E527-3345-BB47-ED774652E420}"/>
              </a:ext>
            </a:extLst>
          </p:cNvPr>
          <p:cNvSpPr txBox="1"/>
          <p:nvPr/>
        </p:nvSpPr>
        <p:spPr>
          <a:xfrm>
            <a:off x="9567546" y="309615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4E9441-1141-0243-9270-1BD1C0A551DE}"/>
              </a:ext>
            </a:extLst>
          </p:cNvPr>
          <p:cNvSpPr/>
          <p:nvPr/>
        </p:nvSpPr>
        <p:spPr>
          <a:xfrm>
            <a:off x="9968647" y="3024680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E5DAF5-6437-224E-8365-3EF3DF665252}"/>
              </a:ext>
            </a:extLst>
          </p:cNvPr>
          <p:cNvSpPr/>
          <p:nvPr/>
        </p:nvSpPr>
        <p:spPr>
          <a:xfrm>
            <a:off x="8973268" y="3024786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72B595-BB57-6A46-83A7-126BBAB2EC10}"/>
              </a:ext>
            </a:extLst>
          </p:cNvPr>
          <p:cNvSpPr/>
          <p:nvPr/>
        </p:nvSpPr>
        <p:spPr>
          <a:xfrm>
            <a:off x="8318335" y="3832948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BA4086-C8ED-A343-98CB-D016DB860E0C}"/>
              </a:ext>
            </a:extLst>
          </p:cNvPr>
          <p:cNvSpPr/>
          <p:nvPr/>
        </p:nvSpPr>
        <p:spPr>
          <a:xfrm>
            <a:off x="10630906" y="3836909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5C384B-1E13-E94F-9C32-6CC9AEF2F2BD}"/>
              </a:ext>
            </a:extLst>
          </p:cNvPr>
          <p:cNvSpPr txBox="1"/>
          <p:nvPr/>
        </p:nvSpPr>
        <p:spPr>
          <a:xfrm>
            <a:off x="9571209" y="3904422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63DE84-DE85-594D-920D-40E1E5B0DDE2}"/>
              </a:ext>
            </a:extLst>
          </p:cNvPr>
          <p:cNvSpPr/>
          <p:nvPr/>
        </p:nvSpPr>
        <p:spPr>
          <a:xfrm>
            <a:off x="9972310" y="3832948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AE23DA-434C-ED4D-A9F7-D4AFDE2BEEEF}"/>
              </a:ext>
            </a:extLst>
          </p:cNvPr>
          <p:cNvSpPr/>
          <p:nvPr/>
        </p:nvSpPr>
        <p:spPr>
          <a:xfrm>
            <a:off x="8976931" y="3833054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D82BC2-05E1-B149-9C72-BC2BB76476DA}"/>
              </a:ext>
            </a:extLst>
          </p:cNvPr>
          <p:cNvCxnSpPr>
            <a:cxnSpLocks/>
            <a:stCxn id="16" idx="5"/>
            <a:endCxn id="25" idx="1"/>
          </p:cNvCxnSpPr>
          <p:nvPr/>
        </p:nvCxnSpPr>
        <p:spPr>
          <a:xfrm>
            <a:off x="8777520" y="3487528"/>
            <a:ext cx="278823" cy="4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455541-C4DB-5245-A58F-ACE571338AF7}"/>
              </a:ext>
            </a:extLst>
          </p:cNvPr>
          <p:cNvCxnSpPr>
            <a:cxnSpLocks/>
            <a:stCxn id="16" idx="4"/>
            <a:endCxn id="21" idx="0"/>
          </p:cNvCxnSpPr>
          <p:nvPr/>
        </p:nvCxnSpPr>
        <p:spPr>
          <a:xfrm>
            <a:off x="8585802" y="3566940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4BE672-1A7C-F741-B2ED-A34083A763A4}"/>
              </a:ext>
            </a:extLst>
          </p:cNvPr>
          <p:cNvCxnSpPr>
            <a:cxnSpLocks/>
            <a:stCxn id="16" idx="5"/>
            <a:endCxn id="24" idx="1"/>
          </p:cNvCxnSpPr>
          <p:nvPr/>
        </p:nvCxnSpPr>
        <p:spPr>
          <a:xfrm>
            <a:off x="8777520" y="3487528"/>
            <a:ext cx="1274202" cy="42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EF8E26-68FD-BC48-8049-2946FD55B0AB}"/>
              </a:ext>
            </a:extLst>
          </p:cNvPr>
          <p:cNvCxnSpPr>
            <a:cxnSpLocks/>
            <a:stCxn id="16" idx="5"/>
            <a:endCxn id="22" idx="1"/>
          </p:cNvCxnSpPr>
          <p:nvPr/>
        </p:nvCxnSpPr>
        <p:spPr>
          <a:xfrm>
            <a:off x="8777520" y="3487528"/>
            <a:ext cx="1932798" cy="42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C4E54F-ACF7-3048-8055-AB5A9C42A286}"/>
              </a:ext>
            </a:extLst>
          </p:cNvPr>
          <p:cNvCxnSpPr>
            <a:cxnSpLocks/>
            <a:stCxn id="20" idx="3"/>
            <a:endCxn id="21" idx="7"/>
          </p:cNvCxnSpPr>
          <p:nvPr/>
        </p:nvCxnSpPr>
        <p:spPr>
          <a:xfrm flipH="1">
            <a:off x="8781183" y="3487634"/>
            <a:ext cx="271497" cy="424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467CA88-2C89-7449-97DC-2E20DA2789F3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>
            <a:off x="9244398" y="3567046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CBA2C3-DAED-B74A-8B79-13C8E4CDE8FE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9436116" y="3487634"/>
            <a:ext cx="615606" cy="424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D66083-D2E6-5941-827D-D49899E986C5}"/>
              </a:ext>
            </a:extLst>
          </p:cNvPr>
          <p:cNvCxnSpPr>
            <a:cxnSpLocks/>
            <a:stCxn id="20" idx="5"/>
            <a:endCxn id="22" idx="1"/>
          </p:cNvCxnSpPr>
          <p:nvPr/>
        </p:nvCxnSpPr>
        <p:spPr>
          <a:xfrm>
            <a:off x="9436116" y="3487634"/>
            <a:ext cx="1274202" cy="428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879020-E98D-9A4E-9FDC-0CB48D0E09F9}"/>
              </a:ext>
            </a:extLst>
          </p:cNvPr>
          <p:cNvCxnSpPr>
            <a:cxnSpLocks/>
            <a:stCxn id="19" idx="3"/>
            <a:endCxn id="21" idx="7"/>
          </p:cNvCxnSpPr>
          <p:nvPr/>
        </p:nvCxnSpPr>
        <p:spPr>
          <a:xfrm flipH="1">
            <a:off x="8781183" y="3487528"/>
            <a:ext cx="1266876" cy="42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D0CDD7-6AD5-2241-8E6C-E43EF2F9A4F4}"/>
              </a:ext>
            </a:extLst>
          </p:cNvPr>
          <p:cNvCxnSpPr>
            <a:cxnSpLocks/>
            <a:stCxn id="19" idx="3"/>
            <a:endCxn id="25" idx="0"/>
          </p:cNvCxnSpPr>
          <p:nvPr/>
        </p:nvCxnSpPr>
        <p:spPr>
          <a:xfrm flipH="1">
            <a:off x="9248061" y="3487528"/>
            <a:ext cx="799998" cy="345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9285BB-7A7D-1F49-B2A9-67ED7F03DD31}"/>
              </a:ext>
            </a:extLst>
          </p:cNvPr>
          <p:cNvCxnSpPr>
            <a:cxnSpLocks/>
            <a:stCxn id="19" idx="3"/>
            <a:endCxn id="25" idx="7"/>
          </p:cNvCxnSpPr>
          <p:nvPr/>
        </p:nvCxnSpPr>
        <p:spPr>
          <a:xfrm flipH="1">
            <a:off x="9439779" y="3487528"/>
            <a:ext cx="608280" cy="4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BAF249-B722-554B-A0A8-B1E3A6D3065D}"/>
              </a:ext>
            </a:extLst>
          </p:cNvPr>
          <p:cNvCxnSpPr>
            <a:cxnSpLocks/>
            <a:stCxn id="17" idx="3"/>
            <a:endCxn id="25" idx="7"/>
          </p:cNvCxnSpPr>
          <p:nvPr/>
        </p:nvCxnSpPr>
        <p:spPr>
          <a:xfrm flipH="1">
            <a:off x="9439779" y="3491489"/>
            <a:ext cx="1266876" cy="420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A1248B-D6EA-9E42-83AE-CF4004E4DC03}"/>
              </a:ext>
            </a:extLst>
          </p:cNvPr>
          <p:cNvCxnSpPr>
            <a:cxnSpLocks/>
            <a:stCxn id="19" idx="4"/>
            <a:endCxn id="24" idx="0"/>
          </p:cNvCxnSpPr>
          <p:nvPr/>
        </p:nvCxnSpPr>
        <p:spPr>
          <a:xfrm>
            <a:off x="10239777" y="3566940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D8EB6C-A6E3-F249-AD78-22DC27A43324}"/>
              </a:ext>
            </a:extLst>
          </p:cNvPr>
          <p:cNvCxnSpPr>
            <a:cxnSpLocks/>
            <a:stCxn id="17" idx="3"/>
            <a:endCxn id="24" idx="7"/>
          </p:cNvCxnSpPr>
          <p:nvPr/>
        </p:nvCxnSpPr>
        <p:spPr>
          <a:xfrm flipH="1">
            <a:off x="10435158" y="3491489"/>
            <a:ext cx="271497" cy="420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E69E1D-EF0F-154C-A391-F2310EA28A74}"/>
              </a:ext>
            </a:extLst>
          </p:cNvPr>
          <p:cNvCxnSpPr>
            <a:cxnSpLocks/>
            <a:stCxn id="17" idx="3"/>
            <a:endCxn id="21" idx="7"/>
          </p:cNvCxnSpPr>
          <p:nvPr/>
        </p:nvCxnSpPr>
        <p:spPr>
          <a:xfrm flipH="1">
            <a:off x="8781183" y="3491489"/>
            <a:ext cx="1925472" cy="420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EE3AFF-8D95-8540-B9CC-E38EAD93DE8F}"/>
              </a:ext>
            </a:extLst>
          </p:cNvPr>
          <p:cNvCxnSpPr>
            <a:cxnSpLocks/>
            <a:stCxn id="19" idx="5"/>
            <a:endCxn id="22" idx="1"/>
          </p:cNvCxnSpPr>
          <p:nvPr/>
        </p:nvCxnSpPr>
        <p:spPr>
          <a:xfrm>
            <a:off x="10431495" y="3487528"/>
            <a:ext cx="278823" cy="42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0C502C-4435-694E-8DDB-1E27EF7EC2AA}"/>
              </a:ext>
            </a:extLst>
          </p:cNvPr>
          <p:cNvCxnSpPr>
            <a:cxnSpLocks/>
            <a:stCxn id="21" idx="5"/>
            <a:endCxn id="46" idx="1"/>
          </p:cNvCxnSpPr>
          <p:nvPr/>
        </p:nvCxnSpPr>
        <p:spPr>
          <a:xfrm>
            <a:off x="8781183" y="4295796"/>
            <a:ext cx="750266" cy="49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4F7D6A6-34B6-224C-9EFA-E88B4BC7D583}"/>
              </a:ext>
            </a:extLst>
          </p:cNvPr>
          <p:cNvCxnSpPr>
            <a:cxnSpLocks/>
            <a:stCxn id="25" idx="4"/>
            <a:endCxn id="46" idx="0"/>
          </p:cNvCxnSpPr>
          <p:nvPr/>
        </p:nvCxnSpPr>
        <p:spPr>
          <a:xfrm>
            <a:off x="9248061" y="4375314"/>
            <a:ext cx="475106" cy="331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5F0F46-C759-804E-8EFA-7B0690B99295}"/>
              </a:ext>
            </a:extLst>
          </p:cNvPr>
          <p:cNvCxnSpPr>
            <a:cxnSpLocks/>
            <a:stCxn id="24" idx="3"/>
            <a:endCxn id="46" idx="0"/>
          </p:cNvCxnSpPr>
          <p:nvPr/>
        </p:nvCxnSpPr>
        <p:spPr>
          <a:xfrm flipH="1">
            <a:off x="9723167" y="4295796"/>
            <a:ext cx="328555" cy="4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DCF4EA-4191-9947-871C-FE0C5589FE3F}"/>
              </a:ext>
            </a:extLst>
          </p:cNvPr>
          <p:cNvCxnSpPr>
            <a:cxnSpLocks/>
            <a:stCxn id="22" idx="3"/>
            <a:endCxn id="46" idx="7"/>
          </p:cNvCxnSpPr>
          <p:nvPr/>
        </p:nvCxnSpPr>
        <p:spPr>
          <a:xfrm flipH="1">
            <a:off x="9914885" y="4299757"/>
            <a:ext cx="795433" cy="486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CB1D5BA-B922-5146-816F-D23F2625FCD9}"/>
              </a:ext>
            </a:extLst>
          </p:cNvPr>
          <p:cNvSpPr/>
          <p:nvPr/>
        </p:nvSpPr>
        <p:spPr>
          <a:xfrm>
            <a:off x="9452037" y="4706394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103BA0-147E-3246-872F-8EF29B5A286E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9718650" y="5248654"/>
            <a:ext cx="4517" cy="446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BE2D5F1-28BF-944B-89AB-141D3C315AC9}"/>
              </a:ext>
            </a:extLst>
          </p:cNvPr>
          <p:cNvSpPr txBox="1"/>
          <p:nvPr/>
        </p:nvSpPr>
        <p:spPr>
          <a:xfrm>
            <a:off x="9101233" y="5844298"/>
            <a:ext cx="12759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finishing time</a:t>
            </a:r>
          </a:p>
        </p:txBody>
      </p:sp>
    </p:spTree>
    <p:extLst>
      <p:ext uri="{BB962C8B-B14F-4D97-AF65-F5344CB8AC3E}">
        <p14:creationId xmlns:p14="http://schemas.microsoft.com/office/powerpoint/2010/main" val="35246246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346C-D934-194D-B1E7-523676A3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the Finishing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5D2E1-ED26-CE4E-B868-9E58FECD6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Does not include the </a:t>
            </a:r>
            <a:r>
              <a:rPr lang="en-US" b="1" dirty="0"/>
              <a:t>finishing time </a:t>
            </a:r>
            <a:r>
              <a:rPr lang="en-US" dirty="0"/>
              <a:t>of horses.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estimate the finishing time of each horse in a race using the </a:t>
            </a:r>
            <a:r>
              <a:rPr lang="en-US" b="1" dirty="0"/>
              <a:t>winning time </a:t>
            </a:r>
            <a:r>
              <a:rPr lang="en-US" dirty="0"/>
              <a:t>and the </a:t>
            </a:r>
            <a:r>
              <a:rPr lang="en-US" b="1" dirty="0"/>
              <a:t>distance of a horse to its predecessor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0B7AC-94D9-684B-A851-2F1C1797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287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C06E-FBD5-9C4F-A69E-DB48F062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Horse Racing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175E-DE37-114C-85AC-DDF50CA4E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Dataset did not include the </a:t>
            </a:r>
            <a:r>
              <a:rPr lang="en-US" b="1" i="1" dirty="0"/>
              <a:t>finishing time</a:t>
            </a:r>
            <a:r>
              <a:rPr lang="en-US" dirty="0"/>
              <a:t> of a horse.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Infer this value using race distance, winning time, and length from predecessor: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C2772-4815-D146-B4F8-5FBC749D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C30C8A-8614-5E42-8838-D525C7D6E7FD}"/>
                  </a:ext>
                </a:extLst>
              </p:cNvPr>
              <p:cNvSpPr txBox="1"/>
              <p:nvPr/>
            </p:nvSpPr>
            <p:spPr>
              <a:xfrm>
                <a:off x="3271514" y="5162107"/>
                <a:ext cx="6235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𝑓𝑖𝑛𝑖𝑠h𝑖𝑛𝑔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𝑤𝑖𝑛𝑛𝑖𝑛𝑔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𝑙𝑒𝑛𝑔𝑡h𝑠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𝑏𝑒h𝑖𝑛𝑑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𝑤𝑖𝑛𝑛𝑒𝑟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C30C8A-8614-5E42-8838-D525C7D6E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14" y="5162107"/>
                <a:ext cx="6235425" cy="276999"/>
              </a:xfrm>
              <a:prstGeom prst="rect">
                <a:avLst/>
              </a:prstGeom>
              <a:blipFill>
                <a:blip r:embed="rId2"/>
                <a:stretch>
                  <a:fillRect l="-1220" t="-8696" r="-81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8A1A80-E2E0-5245-9742-65DD9F83F6B8}"/>
                  </a:ext>
                </a:extLst>
              </p:cNvPr>
              <p:cNvSpPr txBox="1"/>
              <p:nvPr/>
            </p:nvSpPr>
            <p:spPr>
              <a:xfrm>
                <a:off x="3130097" y="4319521"/>
                <a:ext cx="6761145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𝑠𝑒𝑐𝑜𝑛𝑑𝑠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h𝑜𝑟𝑠𝑒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8A1A80-E2E0-5245-9742-65DD9F83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97" y="4319521"/>
                <a:ext cx="6761145" cy="516745"/>
              </a:xfrm>
              <a:prstGeom prst="rect">
                <a:avLst/>
              </a:prstGeom>
              <a:blipFill>
                <a:blip r:embed="rId3"/>
                <a:stretch>
                  <a:fillRect l="-375" t="-12195" r="-187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2330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C06E-FBD5-9C4F-A69E-DB48F062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Horse Racing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175E-DE37-114C-85AC-DDF50CA4E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83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Non-positive age: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Look for the same horse in another race.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See if the horse has an age in another race.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age using the time between races.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B5AACD-E72B-D74D-89A0-3A6E57E65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44675"/>
            <a:ext cx="517416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Non-positive saddle number: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 at all horses in this race.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if there is a </a:t>
            </a:r>
            <a:r>
              <a:rPr lang="en-US" i="1" dirty="0"/>
              <a:t>single</a:t>
            </a:r>
            <a:r>
              <a:rPr lang="en-US" dirty="0"/>
              <a:t> missing saddle number.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C2772-4815-D146-B4F8-5FBC749D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3C6441-CA48-7C44-AB4D-9A4287477B74}"/>
              </a:ext>
            </a:extLst>
          </p:cNvPr>
          <p:cNvCxnSpPr/>
          <p:nvPr/>
        </p:nvCxnSpPr>
        <p:spPr>
          <a:xfrm>
            <a:off x="5787655" y="1690688"/>
            <a:ext cx="0" cy="4665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5563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C06E-FBD5-9C4F-A69E-DB48F062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Horse Racing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175E-DE37-114C-85AC-DDF50CA4E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Drop if the following conditions are true (cannot be inferred):</a:t>
            </a:r>
          </a:p>
          <a:p>
            <a:pPr lvl="1"/>
            <a:r>
              <a:rPr lang="en-US" dirty="0"/>
              <a:t>non-positive winning time for a race</a:t>
            </a:r>
          </a:p>
          <a:p>
            <a:pPr lvl="1"/>
            <a:r>
              <a:rPr lang="en-US" dirty="0"/>
              <a:t>non-positive distance to predecessor</a:t>
            </a:r>
          </a:p>
          <a:p>
            <a:pPr lvl="1"/>
            <a:r>
              <a:rPr lang="en-US" dirty="0"/>
              <a:t>null jockey or trainer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C2772-4815-D146-B4F8-5FBC749D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363563-F5F9-6B43-8610-55688D82B223}"/>
              </a:ext>
            </a:extLst>
          </p:cNvPr>
          <p:cNvCxnSpPr>
            <a:cxnSpLocks/>
          </p:cNvCxnSpPr>
          <p:nvPr/>
        </p:nvCxnSpPr>
        <p:spPr>
          <a:xfrm>
            <a:off x="6283842" y="2466753"/>
            <a:ext cx="2137144" cy="648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D7F9E9-3383-5247-90B0-ED389AB15920}"/>
              </a:ext>
            </a:extLst>
          </p:cNvPr>
          <p:cNvCxnSpPr>
            <a:cxnSpLocks/>
          </p:cNvCxnSpPr>
          <p:nvPr/>
        </p:nvCxnSpPr>
        <p:spPr>
          <a:xfrm>
            <a:off x="6283842" y="2881423"/>
            <a:ext cx="2137144" cy="3189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AE290-F36F-AA40-836E-83910F4BA3CA}"/>
              </a:ext>
            </a:extLst>
          </p:cNvPr>
          <p:cNvSpPr txBox="1"/>
          <p:nvPr/>
        </p:nvSpPr>
        <p:spPr>
          <a:xfrm>
            <a:off x="8420986" y="2881423"/>
            <a:ext cx="213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to calculate the finishing time.</a:t>
            </a:r>
          </a:p>
        </p:txBody>
      </p:sp>
    </p:spTree>
    <p:extLst>
      <p:ext uri="{BB962C8B-B14F-4D97-AF65-F5344CB8AC3E}">
        <p14:creationId xmlns:p14="http://schemas.microsoft.com/office/powerpoint/2010/main" val="27160406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C06E-FBD5-9C4F-A69E-DB48F062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Horse Racing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175E-DE37-114C-85AC-DDF50CA4E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9015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Have we injected bias into the dataset by dropping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C2772-4815-D146-B4F8-5FBC749D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134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85333B5-C0C2-D146-A97F-501E6671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60" y="2786282"/>
            <a:ext cx="6223740" cy="31118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827091-0B7A-AA44-BAF5-CBF2851A8765}"/>
              </a:ext>
            </a:extLst>
          </p:cNvPr>
          <p:cNvSpPr/>
          <p:nvPr/>
        </p:nvSpPr>
        <p:spPr>
          <a:xfrm>
            <a:off x="838200" y="2650718"/>
            <a:ext cx="413783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Values missing because races are </a:t>
            </a:r>
            <a:r>
              <a:rPr lang="en-US" sz="2400" b="1" dirty="0"/>
              <a:t>old</a:t>
            </a:r>
            <a:r>
              <a:rPr lang="en-US" sz="2400" dirty="0"/>
              <a:t> or have </a:t>
            </a:r>
            <a:r>
              <a:rPr lang="en-US" sz="2400" b="1" dirty="0"/>
              <a:t>many runners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Not a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care most about more recent races.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evaluate against the public odds anyways.</a:t>
            </a:r>
          </a:p>
        </p:txBody>
      </p:sp>
    </p:spTree>
    <p:extLst>
      <p:ext uri="{BB962C8B-B14F-4D97-AF65-F5344CB8AC3E}">
        <p14:creationId xmlns:p14="http://schemas.microsoft.com/office/powerpoint/2010/main" val="6824113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3CA9-81D4-FD4E-A39F-322399B1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“Goodness” of Weather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26E1A-03EA-AF40-A5F1-B4F1A290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135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2114951-0EF3-094B-8207-AD0CA852D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016" y="2211627"/>
            <a:ext cx="3623783" cy="36237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F7D5CA-0A73-1642-8B72-67EF0A5BCCC3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742814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Distribution of distances from a race to station.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25</a:t>
            </a:r>
            <a:r>
              <a:rPr lang="en-US" sz="2400" b="1" baseline="30000" dirty="0"/>
              <a:t>th</a:t>
            </a:r>
            <a:r>
              <a:rPr lang="en-US" sz="2400" b="1" dirty="0"/>
              <a:t> %-</a:t>
            </a:r>
            <a:r>
              <a:rPr lang="en-US" sz="2400" b="1" dirty="0" err="1"/>
              <a:t>ile</a:t>
            </a:r>
            <a:r>
              <a:rPr lang="en-US" sz="2400" b="1" dirty="0"/>
              <a:t> = 21.5 km</a:t>
            </a:r>
          </a:p>
          <a:p>
            <a:pPr marL="0" indent="0">
              <a:buNone/>
            </a:pPr>
            <a:r>
              <a:rPr lang="en-US" sz="1600" i="1" dirty="0"/>
              <a:t>From Princeton to Edison.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b="1" dirty="0"/>
              <a:t>50</a:t>
            </a:r>
            <a:r>
              <a:rPr lang="en-US" sz="2400" b="1" baseline="30000" dirty="0"/>
              <a:t>th</a:t>
            </a:r>
            <a:r>
              <a:rPr lang="en-US" sz="2400" b="1" dirty="0"/>
              <a:t> %-</a:t>
            </a:r>
            <a:r>
              <a:rPr lang="en-US" sz="2400" b="1" dirty="0" err="1"/>
              <a:t>ile</a:t>
            </a:r>
            <a:r>
              <a:rPr lang="en-US" sz="2400" b="1" dirty="0"/>
              <a:t> = 32.5 km</a:t>
            </a:r>
          </a:p>
          <a:p>
            <a:pPr marL="0" indent="0">
              <a:buNone/>
            </a:pPr>
            <a:r>
              <a:rPr lang="en-US" sz="1600" i="1" dirty="0"/>
              <a:t>From Princeton to Trenton and back.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b="1" dirty="0"/>
              <a:t>75</a:t>
            </a:r>
            <a:r>
              <a:rPr lang="en-US" sz="2400" b="1" baseline="30000" dirty="0"/>
              <a:t>th</a:t>
            </a:r>
            <a:r>
              <a:rPr lang="en-US" sz="2400" b="1" dirty="0"/>
              <a:t> %-</a:t>
            </a:r>
            <a:r>
              <a:rPr lang="en-US" sz="2400" b="1" dirty="0" err="1"/>
              <a:t>ile</a:t>
            </a:r>
            <a:r>
              <a:rPr lang="en-US" sz="2400" b="1" dirty="0"/>
              <a:t> = 52.5 km</a:t>
            </a:r>
          </a:p>
          <a:p>
            <a:pPr marL="0" indent="0">
              <a:buNone/>
            </a:pPr>
            <a:r>
              <a:rPr lang="en-US" sz="1600" i="1" dirty="0"/>
              <a:t>From Princeton to Philadelphia.</a:t>
            </a:r>
          </a:p>
        </p:txBody>
      </p:sp>
    </p:spTree>
    <p:extLst>
      <p:ext uri="{BB962C8B-B14F-4D97-AF65-F5344CB8AC3E}">
        <p14:creationId xmlns:p14="http://schemas.microsoft.com/office/powerpoint/2010/main" val="34668883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E7819B-4CD3-4C43-9751-AD1F91FF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Exploratory 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64D402-329E-B643-9626-542154548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EEAF3-028A-404E-A17C-22CBF95F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29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AB5B-1A57-1C49-AE74-FF2DD867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Odds Decently Predict the Winner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B11DA5BC-08AB-454E-9DBF-8FB8F2D1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9303" y="1953216"/>
            <a:ext cx="5012697" cy="334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7829-5AFD-574D-924D-79016D03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DB651A-F438-6E46-8739-15C4AB5221AD}"/>
              </a:ext>
            </a:extLst>
          </p:cNvPr>
          <p:cNvSpPr txBox="1">
            <a:spLocks/>
          </p:cNvSpPr>
          <p:nvPr/>
        </p:nvSpPr>
        <p:spPr>
          <a:xfrm>
            <a:off x="838200" y="2495476"/>
            <a:ext cx="6019800" cy="2799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37.1% accuracy across the entire dataset.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Larger accuracy over races w/ fewer runners.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Public odds can serve as a good baseline.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41094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AB5B-1A57-1C49-AE74-FF2DD867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Dangerous Track Conditions Due to 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7829-5AFD-574D-924D-79016D03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DB651A-F438-6E46-8739-15C4AB5221AD}"/>
              </a:ext>
            </a:extLst>
          </p:cNvPr>
          <p:cNvSpPr txBox="1">
            <a:spLocks/>
          </p:cNvSpPr>
          <p:nvPr/>
        </p:nvSpPr>
        <p:spPr>
          <a:xfrm>
            <a:off x="1587296" y="2260210"/>
            <a:ext cx="3930570" cy="352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Track conditions:</a:t>
            </a:r>
          </a:p>
          <a:p>
            <a:pPr marL="457200" lvl="1" indent="0">
              <a:buNone/>
            </a:pPr>
            <a:endParaRPr lang="en-US" sz="2000" dirty="0"/>
          </a:p>
          <a:p>
            <a:pPr marL="2286000" lvl="5" indent="0">
              <a:buNone/>
            </a:pPr>
            <a:r>
              <a:rPr lang="en-US" dirty="0"/>
              <a:t>Firm</a:t>
            </a:r>
          </a:p>
          <a:p>
            <a:pPr marL="2286000" lvl="5" indent="0">
              <a:buNone/>
            </a:pPr>
            <a:endParaRPr lang="en-US" dirty="0"/>
          </a:p>
          <a:p>
            <a:pPr marL="2286000" lvl="5" indent="0">
              <a:buNone/>
            </a:pPr>
            <a:r>
              <a:rPr lang="en-US" dirty="0"/>
              <a:t>Good</a:t>
            </a:r>
          </a:p>
          <a:p>
            <a:pPr marL="2286000" lvl="5" indent="0">
              <a:buNone/>
            </a:pPr>
            <a:endParaRPr lang="en-US" dirty="0"/>
          </a:p>
          <a:p>
            <a:pPr marL="2286000" lvl="5" indent="0">
              <a:buNone/>
            </a:pPr>
            <a:r>
              <a:rPr lang="en-US" dirty="0"/>
              <a:t>Soft</a:t>
            </a:r>
          </a:p>
          <a:p>
            <a:pPr marL="2286000" lvl="5" indent="0">
              <a:buNone/>
            </a:pPr>
            <a:endParaRPr lang="en-US" dirty="0"/>
          </a:p>
          <a:p>
            <a:pPr marL="2286000" lvl="5" indent="0">
              <a:buNone/>
            </a:pPr>
            <a:r>
              <a:rPr lang="en-US" dirty="0"/>
              <a:t>Heavy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996BDE-4D6A-9649-91F3-09ECB896E8A3}"/>
              </a:ext>
            </a:extLst>
          </p:cNvPr>
          <p:cNvCxnSpPr>
            <a:cxnSpLocks/>
          </p:cNvCxnSpPr>
          <p:nvPr/>
        </p:nvCxnSpPr>
        <p:spPr>
          <a:xfrm>
            <a:off x="3357616" y="3046688"/>
            <a:ext cx="0" cy="20752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7B7D23-D0DC-7F47-8125-A8C936C88136}"/>
              </a:ext>
            </a:extLst>
          </p:cNvPr>
          <p:cNvSpPr txBox="1"/>
          <p:nvPr/>
        </p:nvSpPr>
        <p:spPr>
          <a:xfrm>
            <a:off x="1668811" y="3659979"/>
            <a:ext cx="136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slipperiness</a:t>
            </a:r>
          </a:p>
        </p:txBody>
      </p:sp>
    </p:spTree>
    <p:extLst>
      <p:ext uri="{BB962C8B-B14F-4D97-AF65-F5344CB8AC3E}">
        <p14:creationId xmlns:p14="http://schemas.microsoft.com/office/powerpoint/2010/main" val="34606699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AB5B-1A57-1C49-AE74-FF2DD867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Dangerous Track Conditions Due to 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7829-5AFD-574D-924D-79016D03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DB651A-F438-6E46-8739-15C4AB5221AD}"/>
              </a:ext>
            </a:extLst>
          </p:cNvPr>
          <p:cNvSpPr txBox="1">
            <a:spLocks/>
          </p:cNvSpPr>
          <p:nvPr/>
        </p:nvSpPr>
        <p:spPr>
          <a:xfrm>
            <a:off x="1587296" y="2260210"/>
            <a:ext cx="3930570" cy="352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Track conditions:</a:t>
            </a:r>
          </a:p>
          <a:p>
            <a:pPr marL="457200" lvl="1" indent="0">
              <a:buNone/>
            </a:pPr>
            <a:endParaRPr lang="en-US" sz="2000" dirty="0"/>
          </a:p>
          <a:p>
            <a:pPr marL="2286000" lvl="5" indent="0">
              <a:buNone/>
            </a:pPr>
            <a:r>
              <a:rPr lang="en-US" dirty="0"/>
              <a:t>Firm</a:t>
            </a:r>
          </a:p>
          <a:p>
            <a:pPr marL="2286000" lvl="5" indent="0">
              <a:buNone/>
            </a:pPr>
            <a:endParaRPr lang="en-US" dirty="0"/>
          </a:p>
          <a:p>
            <a:pPr marL="2286000" lvl="5" indent="0">
              <a:buNone/>
            </a:pPr>
            <a:r>
              <a:rPr lang="en-US" dirty="0"/>
              <a:t>Good</a:t>
            </a:r>
          </a:p>
          <a:p>
            <a:pPr marL="2286000" lvl="5" indent="0">
              <a:buNone/>
            </a:pPr>
            <a:endParaRPr lang="en-US" dirty="0"/>
          </a:p>
          <a:p>
            <a:pPr marL="2286000" lvl="5" indent="0">
              <a:buNone/>
            </a:pPr>
            <a:r>
              <a:rPr lang="en-US" dirty="0"/>
              <a:t>Soft</a:t>
            </a:r>
          </a:p>
          <a:p>
            <a:pPr marL="2286000" lvl="5" indent="0">
              <a:buNone/>
            </a:pPr>
            <a:endParaRPr lang="en-US" dirty="0"/>
          </a:p>
          <a:p>
            <a:pPr marL="2286000" lvl="5" indent="0">
              <a:buNone/>
            </a:pPr>
            <a:r>
              <a:rPr lang="en-US" dirty="0"/>
              <a:t>Heavy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24240853-2AC8-FB42-A402-448998C1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2" y="1509705"/>
            <a:ext cx="4687275" cy="46872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996BDE-4D6A-9649-91F3-09ECB896E8A3}"/>
              </a:ext>
            </a:extLst>
          </p:cNvPr>
          <p:cNvCxnSpPr>
            <a:cxnSpLocks/>
          </p:cNvCxnSpPr>
          <p:nvPr/>
        </p:nvCxnSpPr>
        <p:spPr>
          <a:xfrm>
            <a:off x="3357616" y="3046688"/>
            <a:ext cx="0" cy="20752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7B7D23-D0DC-7F47-8125-A8C936C88136}"/>
              </a:ext>
            </a:extLst>
          </p:cNvPr>
          <p:cNvSpPr txBox="1"/>
          <p:nvPr/>
        </p:nvSpPr>
        <p:spPr>
          <a:xfrm>
            <a:off x="1668811" y="3659979"/>
            <a:ext cx="136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slipperiness</a:t>
            </a:r>
          </a:p>
        </p:txBody>
      </p:sp>
    </p:spTree>
    <p:extLst>
      <p:ext uri="{BB962C8B-B14F-4D97-AF65-F5344CB8AC3E}">
        <p14:creationId xmlns:p14="http://schemas.microsoft.com/office/powerpoint/2010/main" val="218098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6B7DECA-E587-4740-A107-6FD9EC1C9B24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9646420" y="3415824"/>
            <a:ext cx="3664" cy="990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1331E1-5914-8143-BBF4-0978ED60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Torné</a:t>
            </a:r>
            <a:r>
              <a:rPr lang="en-US" dirty="0"/>
              <a:t>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B2F5E-6B67-1841-8357-4C92354E2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697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Neural network model accepts </a:t>
            </a:r>
            <a:r>
              <a:rPr lang="en-US" sz="2400" b="1" i="1" dirty="0"/>
              <a:t>all</a:t>
            </a:r>
            <a:r>
              <a:rPr lang="en-US" sz="2400" dirty="0"/>
              <a:t> runners in a race.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Features are past performance of horse, jockey, and trainer.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14% accuracy on </a:t>
            </a:r>
            <a:r>
              <a:rPr lang="en-US" sz="2400" b="1" dirty="0"/>
              <a:t>13,000</a:t>
            </a:r>
            <a:r>
              <a:rPr lang="en-US" sz="2400" dirty="0"/>
              <a:t> Hong Kong races.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Pads input to desired length with </a:t>
            </a:r>
            <a:r>
              <a:rPr lang="en-US" sz="2400" i="1" dirty="0">
                <a:solidFill>
                  <a:srgbClr val="FF0000"/>
                </a:solidFill>
              </a:rPr>
              <a:t>UNK</a:t>
            </a:r>
            <a:r>
              <a:rPr lang="en-US" sz="2400" dirty="0">
                <a:solidFill>
                  <a:srgbClr val="FF0000"/>
                </a:solidFill>
              </a:rPr>
              <a:t> tokens.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Some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6E0C1-4FC3-7844-99C7-C714A4A4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D0B7B1-B4F3-9F4F-8CBB-A0841C8874F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2"/>
              </a:rPr>
              <a:t>http://cs230.stanford.edu/projects_winter_2021/reports/70738477.pdf</a:t>
            </a:r>
            <a:endParaRPr lang="en-US" dirty="0"/>
          </a:p>
        </p:txBody>
      </p:sp>
      <p:pic>
        <p:nvPicPr>
          <p:cNvPr id="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3CA4E906-D5BE-A74D-862C-E58BFBBE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69195" y="1283364"/>
            <a:ext cx="754451" cy="54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A44E476-9422-3641-B5DA-803CBA4CD594}"/>
              </a:ext>
            </a:extLst>
          </p:cNvPr>
          <p:cNvSpPr/>
          <p:nvPr/>
        </p:nvSpPr>
        <p:spPr>
          <a:xfrm>
            <a:off x="8716695" y="2065190"/>
            <a:ext cx="542260" cy="5422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807354-8834-9943-8F55-EF4EF7643A7E}"/>
              </a:ext>
            </a:extLst>
          </p:cNvPr>
          <p:cNvSpPr/>
          <p:nvPr/>
        </p:nvSpPr>
        <p:spPr>
          <a:xfrm>
            <a:off x="10033887" y="2052965"/>
            <a:ext cx="542260" cy="542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55C3CC-CADD-D24F-8B5B-CD7B659FF59E}"/>
              </a:ext>
            </a:extLst>
          </p:cNvPr>
          <p:cNvSpPr/>
          <p:nvPr/>
        </p:nvSpPr>
        <p:spPr>
          <a:xfrm>
            <a:off x="9375291" y="2065296"/>
            <a:ext cx="542260" cy="5422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ED1603-4782-984E-BE02-2745907969A5}"/>
              </a:ext>
            </a:extLst>
          </p:cNvPr>
          <p:cNvSpPr/>
          <p:nvPr/>
        </p:nvSpPr>
        <p:spPr>
          <a:xfrm>
            <a:off x="8720358" y="2873458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BC93E7-EAF3-034A-A57C-B398042C016F}"/>
              </a:ext>
            </a:extLst>
          </p:cNvPr>
          <p:cNvSpPr/>
          <p:nvPr/>
        </p:nvSpPr>
        <p:spPr>
          <a:xfrm>
            <a:off x="10037550" y="2861233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D4DB28-B3C9-E343-97DF-2D999675997A}"/>
              </a:ext>
            </a:extLst>
          </p:cNvPr>
          <p:cNvSpPr/>
          <p:nvPr/>
        </p:nvSpPr>
        <p:spPr>
          <a:xfrm>
            <a:off x="9378954" y="2873564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F3296B-30C1-934E-8229-906211100073}"/>
              </a:ext>
            </a:extLst>
          </p:cNvPr>
          <p:cNvCxnSpPr>
            <a:cxnSpLocks/>
            <a:stCxn id="14" idx="5"/>
            <a:endCxn id="23" idx="1"/>
          </p:cNvCxnSpPr>
          <p:nvPr/>
        </p:nvCxnSpPr>
        <p:spPr>
          <a:xfrm>
            <a:off x="9179543" y="2528038"/>
            <a:ext cx="278823" cy="4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6ECBE-0E9A-DD48-831E-59A4DDEFF15B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>
            <a:off x="8987825" y="2607450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1E2008-5F2D-E041-BE19-F7366D11872F}"/>
              </a:ext>
            </a:extLst>
          </p:cNvPr>
          <p:cNvCxnSpPr>
            <a:cxnSpLocks/>
            <a:stCxn id="14" idx="5"/>
            <a:endCxn id="20" idx="1"/>
          </p:cNvCxnSpPr>
          <p:nvPr/>
        </p:nvCxnSpPr>
        <p:spPr>
          <a:xfrm>
            <a:off x="9179543" y="2528038"/>
            <a:ext cx="937419" cy="412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17FD6D-955F-BB4D-8243-493F36B75A8C}"/>
              </a:ext>
            </a:extLst>
          </p:cNvPr>
          <p:cNvCxnSpPr>
            <a:cxnSpLocks/>
            <a:stCxn id="18" idx="3"/>
            <a:endCxn id="19" idx="7"/>
          </p:cNvCxnSpPr>
          <p:nvPr/>
        </p:nvCxnSpPr>
        <p:spPr>
          <a:xfrm flipH="1">
            <a:off x="9183206" y="2528144"/>
            <a:ext cx="271497" cy="424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F27519-FF95-2046-8D4B-92A351D159E6}"/>
              </a:ext>
            </a:extLst>
          </p:cNvPr>
          <p:cNvCxnSpPr>
            <a:cxnSpLocks/>
            <a:stCxn id="18" idx="4"/>
            <a:endCxn id="23" idx="0"/>
          </p:cNvCxnSpPr>
          <p:nvPr/>
        </p:nvCxnSpPr>
        <p:spPr>
          <a:xfrm>
            <a:off x="9646421" y="2607556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15369C-3B2F-824F-8F80-20AC1B210D34}"/>
              </a:ext>
            </a:extLst>
          </p:cNvPr>
          <p:cNvCxnSpPr>
            <a:cxnSpLocks/>
            <a:stCxn id="18" idx="5"/>
            <a:endCxn id="20" idx="1"/>
          </p:cNvCxnSpPr>
          <p:nvPr/>
        </p:nvCxnSpPr>
        <p:spPr>
          <a:xfrm>
            <a:off x="9838139" y="2528144"/>
            <a:ext cx="278823" cy="412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8EE4B1-A864-5647-8F0B-66D3416AF04F}"/>
              </a:ext>
            </a:extLst>
          </p:cNvPr>
          <p:cNvCxnSpPr>
            <a:cxnSpLocks/>
            <a:stCxn id="15" idx="3"/>
            <a:endCxn id="23" idx="7"/>
          </p:cNvCxnSpPr>
          <p:nvPr/>
        </p:nvCxnSpPr>
        <p:spPr>
          <a:xfrm flipH="1">
            <a:off x="9841802" y="2515813"/>
            <a:ext cx="271497" cy="437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B2DA2EE-A583-4941-9DF4-67C9D928AAEA}"/>
              </a:ext>
            </a:extLst>
          </p:cNvPr>
          <p:cNvCxnSpPr>
            <a:cxnSpLocks/>
            <a:stCxn id="15" idx="3"/>
            <a:endCxn id="19" idx="7"/>
          </p:cNvCxnSpPr>
          <p:nvPr/>
        </p:nvCxnSpPr>
        <p:spPr>
          <a:xfrm flipH="1">
            <a:off x="9183206" y="2515813"/>
            <a:ext cx="930093" cy="437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D4779A26-9B2D-CD4D-85C5-C69C5C6C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10600" y="1243094"/>
            <a:ext cx="754450" cy="5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D54C1AC6-6BF1-E044-BE8B-95566737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27791" y="1278690"/>
            <a:ext cx="754451" cy="54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FE47F93-5C87-D44A-B42C-A5709873707D}"/>
              </a:ext>
            </a:extLst>
          </p:cNvPr>
          <p:cNvSpPr/>
          <p:nvPr/>
        </p:nvSpPr>
        <p:spPr>
          <a:xfrm>
            <a:off x="8716695" y="3943694"/>
            <a:ext cx="1859452" cy="5847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B847ED9-FCDC-F44F-8E7B-66F7A2FEBF08}"/>
              </a:ext>
            </a:extLst>
          </p:cNvPr>
          <p:cNvCxnSpPr>
            <a:stCxn id="19" idx="4"/>
          </p:cNvCxnSpPr>
          <p:nvPr/>
        </p:nvCxnSpPr>
        <p:spPr>
          <a:xfrm flipH="1">
            <a:off x="8987825" y="3415718"/>
            <a:ext cx="3663" cy="6927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84A45A6-79A7-7A48-838A-697DBD4EC475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10308680" y="3403493"/>
            <a:ext cx="0" cy="82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ED62AAE-DA85-F84A-8E4E-9A5D95AA188B}"/>
              </a:ext>
            </a:extLst>
          </p:cNvPr>
          <p:cNvCxnSpPr/>
          <p:nvPr/>
        </p:nvCxnSpPr>
        <p:spPr>
          <a:xfrm>
            <a:off x="8714153" y="5170726"/>
            <a:ext cx="0" cy="614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3CF2474-EA2D-5F47-B1A9-1EC5D8A05AE8}"/>
              </a:ext>
            </a:extLst>
          </p:cNvPr>
          <p:cNvCxnSpPr>
            <a:cxnSpLocks/>
          </p:cNvCxnSpPr>
          <p:nvPr/>
        </p:nvCxnSpPr>
        <p:spPr>
          <a:xfrm>
            <a:off x="8714153" y="5785495"/>
            <a:ext cx="18594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1EED74-C0F1-2D47-90EA-0527531B6C19}"/>
              </a:ext>
            </a:extLst>
          </p:cNvPr>
          <p:cNvSpPr/>
          <p:nvPr/>
        </p:nvSpPr>
        <p:spPr>
          <a:xfrm>
            <a:off x="8872530" y="5616183"/>
            <a:ext cx="359268" cy="179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3F44A0B-AEAA-F242-815A-23DAFEAC04E7}"/>
              </a:ext>
            </a:extLst>
          </p:cNvPr>
          <p:cNvSpPr/>
          <p:nvPr/>
        </p:nvSpPr>
        <p:spPr>
          <a:xfrm>
            <a:off x="9466786" y="5381551"/>
            <a:ext cx="359268" cy="4103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4F76D7C-CE99-8A43-AC52-E7984F5261CF}"/>
              </a:ext>
            </a:extLst>
          </p:cNvPr>
          <p:cNvSpPr/>
          <p:nvPr/>
        </p:nvSpPr>
        <p:spPr>
          <a:xfrm>
            <a:off x="10061042" y="5651221"/>
            <a:ext cx="359268" cy="1342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D6E9BF8-A994-214A-9960-BAEC5AE8C265}"/>
              </a:ext>
            </a:extLst>
          </p:cNvPr>
          <p:cNvCxnSpPr>
            <a:cxnSpLocks/>
            <a:stCxn id="86" idx="2"/>
          </p:cNvCxnSpPr>
          <p:nvPr/>
        </p:nvCxnSpPr>
        <p:spPr>
          <a:xfrm flipH="1">
            <a:off x="9643879" y="4528485"/>
            <a:ext cx="2542" cy="514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2331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AB5B-1A57-1C49-AE74-FF2DD867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Projected Winners Place Higher in Ideal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7829-5AFD-574D-924D-79016D03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140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68668-0EE7-DE43-8900-A0A87B6E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138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What is ideal weather?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D41F8-EEE7-9640-9071-D80F8FF5B7FB}"/>
              </a:ext>
            </a:extLst>
          </p:cNvPr>
          <p:cNvSpPr txBox="1"/>
          <p:nvPr/>
        </p:nvSpPr>
        <p:spPr>
          <a:xfrm>
            <a:off x="9537935" y="456361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4ACC2-C7BF-0841-B75B-480E2FFFD84B}"/>
              </a:ext>
            </a:extLst>
          </p:cNvPr>
          <p:cNvSpPr txBox="1"/>
          <p:nvPr/>
        </p:nvSpPr>
        <p:spPr>
          <a:xfrm>
            <a:off x="2301593" y="4563610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679309-F920-674B-BB46-56244D293667}"/>
              </a:ext>
            </a:extLst>
          </p:cNvPr>
          <p:cNvCxnSpPr/>
          <p:nvPr/>
        </p:nvCxnSpPr>
        <p:spPr>
          <a:xfrm>
            <a:off x="2007836" y="4334790"/>
            <a:ext cx="83359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0" name="Picture 2" descr="Temperature PNG Clipart | PNG All">
            <a:extLst>
              <a:ext uri="{FF2B5EF4-FFF2-40B4-BE49-F238E27FC236}">
                <a16:creationId xmlns:a16="http://schemas.microsoft.com/office/drawing/2014/main" id="{7DF0DC9C-DFC2-7D47-8AB0-D263DC01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828" y="2984715"/>
            <a:ext cx="528971" cy="5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DDF5D-B932-4B46-B09F-A958AB9E4614}"/>
              </a:ext>
            </a:extLst>
          </p:cNvPr>
          <p:cNvSpPr txBox="1"/>
          <p:nvPr/>
        </p:nvSpPr>
        <p:spPr>
          <a:xfrm>
            <a:off x="5883197" y="4563610"/>
            <a:ext cx="111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Moderate</a:t>
            </a:r>
          </a:p>
        </p:txBody>
      </p:sp>
      <p:pic>
        <p:nvPicPr>
          <p:cNvPr id="48132" name="Picture 4" descr="Humidity Icon | Lovely Weather 2 Iconset | Custom Icon Design">
            <a:extLst>
              <a:ext uri="{FF2B5EF4-FFF2-40B4-BE49-F238E27FC236}">
                <a16:creationId xmlns:a16="http://schemas.microsoft.com/office/drawing/2014/main" id="{0E7232D8-D94F-3C4B-A6D9-0DA52A17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368" y="3494011"/>
            <a:ext cx="661392" cy="6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E2B988-4E00-5042-9D52-4B6EEC2E94C0}"/>
              </a:ext>
            </a:extLst>
          </p:cNvPr>
          <p:cNvSpPr txBox="1"/>
          <p:nvPr/>
        </p:nvSpPr>
        <p:spPr>
          <a:xfrm>
            <a:off x="6096000" y="3059668"/>
            <a:ext cx="137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D375E-9A6A-344B-ACF3-0B37130C1BC9}"/>
              </a:ext>
            </a:extLst>
          </p:cNvPr>
          <p:cNvSpPr txBox="1"/>
          <p:nvPr/>
        </p:nvSpPr>
        <p:spPr>
          <a:xfrm>
            <a:off x="6096000" y="365111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humidity</a:t>
            </a:r>
          </a:p>
        </p:txBody>
      </p:sp>
      <p:pic>
        <p:nvPicPr>
          <p:cNvPr id="48140" name="Picture 12" descr="Free Pressure Gauge Clipart in AI, SVG, EPS or PSD">
            <a:extLst>
              <a:ext uri="{FF2B5EF4-FFF2-40B4-BE49-F238E27FC236}">
                <a16:creationId xmlns:a16="http://schemas.microsoft.com/office/drawing/2014/main" id="{F1742709-8CAC-3D45-9533-7DB7059E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935" y="3487092"/>
            <a:ext cx="690525" cy="6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14E971-9A19-2941-ACB7-A55B55533A0C}"/>
              </a:ext>
            </a:extLst>
          </p:cNvPr>
          <p:cNvSpPr txBox="1"/>
          <p:nvPr/>
        </p:nvSpPr>
        <p:spPr>
          <a:xfrm>
            <a:off x="10202646" y="3663655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</a:t>
            </a:r>
          </a:p>
        </p:txBody>
      </p:sp>
      <p:pic>
        <p:nvPicPr>
          <p:cNvPr id="32" name="Picture 6" descr="Rain clipart transparent background 7 - Clipart World">
            <a:extLst>
              <a:ext uri="{FF2B5EF4-FFF2-40B4-BE49-F238E27FC236}">
                <a16:creationId xmlns:a16="http://schemas.microsoft.com/office/drawing/2014/main" id="{080A3C35-5AE5-E245-8BD7-3E23C24E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51" y="3504023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8DB266-C798-6247-974C-E4AADFA75F20}"/>
              </a:ext>
            </a:extLst>
          </p:cNvPr>
          <p:cNvSpPr txBox="1"/>
          <p:nvPr/>
        </p:nvSpPr>
        <p:spPr>
          <a:xfrm>
            <a:off x="2870082" y="3663655"/>
            <a:ext cx="8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rainfall</a:t>
            </a:r>
          </a:p>
        </p:txBody>
      </p:sp>
    </p:spTree>
    <p:extLst>
      <p:ext uri="{BB962C8B-B14F-4D97-AF65-F5344CB8AC3E}">
        <p14:creationId xmlns:p14="http://schemas.microsoft.com/office/powerpoint/2010/main" val="29591961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6A60-2172-8E4C-953B-571B6EC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Failures Occur in Ideal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0E01-9222-E84E-B8E6-703539FA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horse may not finish if they suffer an injury or if the jockey “pulls up”.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0.142</a:t>
            </a:r>
            <a:r>
              <a:rPr lang="en-US" dirty="0"/>
              <a:t> horses fail to finish per race during </a:t>
            </a:r>
            <a:r>
              <a:rPr lang="en-US" b="1" dirty="0"/>
              <a:t>ideal</a:t>
            </a:r>
            <a:r>
              <a:rPr lang="en-US" dirty="0"/>
              <a:t> weather</a:t>
            </a:r>
          </a:p>
          <a:p>
            <a:pPr marL="0" indent="0">
              <a:buNone/>
            </a:pPr>
            <a:r>
              <a:rPr lang="en-US" b="1" dirty="0"/>
              <a:t>0.155</a:t>
            </a:r>
            <a:r>
              <a:rPr lang="en-US" dirty="0"/>
              <a:t> horses fail to finish per race during </a:t>
            </a:r>
            <a:r>
              <a:rPr lang="en-US" b="1" dirty="0"/>
              <a:t>non-ideal</a:t>
            </a:r>
            <a:r>
              <a:rPr lang="en-US" dirty="0"/>
              <a:t> weather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Fewer horses fail to finish during ideal weather, though these results are not statistically significant.*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* Possibly because jockeys may “pull up” when there is no change of winning, even if there is no imminent danger.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7AE-9251-D642-AFBF-49A8CB6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122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E7819B-4CD3-4C43-9751-AD1F91FF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Featurization Details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64D402-329E-B643-9626-542154548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EEAF3-028A-404E-A17C-22CBF95F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25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C524-C9FF-CF4C-A0D9-B862241E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Horse Attributes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829644C-BEF9-8342-B839-794FD95E4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588563"/>
              </p:ext>
            </p:extLst>
          </p:nvPr>
        </p:nvGraphicFramePr>
        <p:xfrm>
          <a:off x="838200" y="1825625"/>
          <a:ext cx="10515600" cy="3724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591">
                  <a:extLst>
                    <a:ext uri="{9D8B030D-6E8A-4147-A177-3AD203B41FA5}">
                      <a16:colId xmlns:a16="http://schemas.microsoft.com/office/drawing/2014/main" val="1114595075"/>
                    </a:ext>
                  </a:extLst>
                </a:gridCol>
                <a:gridCol w="8483009">
                  <a:extLst>
                    <a:ext uri="{9D8B030D-6E8A-4147-A177-3AD203B41FA5}">
                      <a16:colId xmlns:a16="http://schemas.microsoft.com/office/drawing/2014/main" val="4178356068"/>
                    </a:ext>
                  </a:extLst>
                </a:gridCol>
              </a:tblGrid>
              <a:tr h="465571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93739"/>
                  </a:ext>
                </a:extLst>
              </a:tr>
              <a:tr h="465571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of the horse in years at the start of the race.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94651"/>
                  </a:ext>
                </a:extLst>
              </a:tr>
              <a:tr h="465571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saddle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saddle number of the horse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86835"/>
                  </a:ext>
                </a:extLst>
              </a:tr>
              <a:tr h="46557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 pitchFamily="2" charset="0"/>
                        </a:rPr>
                        <a:t>decimalPrice</a:t>
                      </a:r>
                      <a:endParaRPr lang="en-US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reciprocal of the public odds for a horse (larger means more favored to win).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13133"/>
                  </a:ext>
                </a:extLst>
              </a:tr>
              <a:tr h="46557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 pitchFamily="2" charset="0"/>
                        </a:rPr>
                        <a:t>isFav</a:t>
                      </a:r>
                      <a:endParaRPr lang="en-US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whether the horse has the best public odds of all horses in the race.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49899"/>
                  </a:ext>
                </a:extLst>
              </a:tr>
              <a:tr h="46557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 pitchFamily="2" charset="0"/>
                        </a:rPr>
                        <a:t>outHandicap</a:t>
                      </a:r>
                      <a:endParaRPr lang="en-US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 of additional weight placed on the horse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77531"/>
                  </a:ext>
                </a:extLst>
              </a:tr>
              <a:tr h="465571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RPR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 by racecourse officials, similar to the public odds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64444"/>
                  </a:ext>
                </a:extLst>
              </a:tr>
              <a:tr h="465571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 of horse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199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7B379-9D19-CD41-8795-945EBDF0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986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C524-C9FF-CF4C-A0D9-B862241E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7B379-9D19-CD41-8795-945EBDF0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81F179-FC4A-5A48-BC61-9FFD583215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4469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each:</a:t>
                </a:r>
              </a:p>
              <a:p>
                <a:pPr marL="457200" lvl="1" indent="0">
                  <a:buNone/>
                </a:pPr>
                <a:r>
                  <a:rPr lang="en-US" i="1" dirty="0"/>
                  <a:t>x</a:t>
                </a:r>
                <a:r>
                  <a:rPr lang="en-US" dirty="0"/>
                  <a:t> in {finishing position, finishing time ratio}</a:t>
                </a:r>
              </a:p>
              <a:p>
                <a:pPr marL="457200" lvl="1" indent="0">
                  <a:buNone/>
                </a:pPr>
                <a:r>
                  <a:rPr lang="en-US" i="1" dirty="0"/>
                  <a:t>y</a:t>
                </a:r>
                <a:r>
                  <a:rPr lang="en-US" dirty="0"/>
                  <a:t> in {1, 2, 3}</a:t>
                </a:r>
              </a:p>
              <a:p>
                <a:pPr marL="457200" lvl="1" indent="0">
                  <a:buNone/>
                </a:pPr>
                <a:r>
                  <a:rPr lang="en-US" i="1" dirty="0"/>
                  <a:t>z</a:t>
                </a:r>
                <a:r>
                  <a:rPr lang="en-US" dirty="0"/>
                  <a:t> in {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course, distance, condition, runners, month, temp, pressure, rain, humidity}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feature:</a:t>
                </a:r>
              </a:p>
              <a:p>
                <a:pPr marL="0" indent="0">
                  <a:buNone/>
                </a:pPr>
                <a:r>
                  <a:rPr lang="en-US" sz="2400" b="1" dirty="0" err="1">
                    <a:latin typeface="Courier" pitchFamily="2" charset="0"/>
                  </a:rPr>
                  <a:t>prev_x_y_z</a:t>
                </a:r>
                <a:r>
                  <a:rPr lang="en-US" sz="2400" dirty="0"/>
                  <a:t>,  the </a:t>
                </a:r>
                <a:r>
                  <a:rPr lang="en-US" sz="2400" i="1" dirty="0"/>
                  <a:t>x</a:t>
                </a:r>
                <a:r>
                  <a:rPr lang="en-US" sz="2400" dirty="0"/>
                  <a:t> of the jockey in their </a:t>
                </a:r>
                <a:r>
                  <a:rPr lang="en-US" sz="2400" i="1" dirty="0" err="1"/>
                  <a:t>y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most previous race on the same/similar </a:t>
                </a:r>
                <a:r>
                  <a:rPr lang="en-US" sz="2400" i="1" dirty="0"/>
                  <a:t>z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e.g., </a:t>
                </a:r>
                <a:r>
                  <a:rPr lang="en-US" sz="2400" b="1" dirty="0">
                    <a:latin typeface="Courier" pitchFamily="2" charset="0"/>
                  </a:rPr>
                  <a:t>prev_finishing_position_2_course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81F179-FC4A-5A48-BC61-9FFD583215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44694" cy="4351338"/>
              </a:xfrm>
              <a:blipFill>
                <a:blip r:embed="rId3"/>
                <a:stretch>
                  <a:fillRect l="-1024" t="-2326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478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D69F-B3FF-634A-AA8E-5A9CAD8E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23699-6B35-FA4C-8040-231F260BA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680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 weather means the same </a:t>
            </a:r>
            <a:r>
              <a:rPr lang="en-US" b="1" i="1" dirty="0"/>
              <a:t>bin</a:t>
            </a:r>
            <a:r>
              <a:rPr lang="en-US" i="1" dirty="0"/>
              <a:t>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5 bins used for temperature, pressure, and humidity.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Rainfall binarized.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88AD2-DFA8-B943-AC9E-219D0247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145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36D9BFD-1C42-B34C-A87A-BCA0BAFA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43" y="1825625"/>
            <a:ext cx="4852702" cy="34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16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26F5-0E9C-DA43-818A-1CD10FC2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7EFAB-B410-9741-820F-F1C83568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136089" cy="47665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Approach 1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Predict whether a given horse will be a winner.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Simple binary classification problem.</a:t>
            </a:r>
          </a:p>
          <a:p>
            <a:r>
              <a:rPr lang="en-US" dirty="0"/>
              <a:t>Handles missing data well.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Cons:</a:t>
            </a:r>
          </a:p>
          <a:p>
            <a:r>
              <a:rPr lang="en-US" dirty="0"/>
              <a:t>Assumes horses run independently.</a:t>
            </a:r>
          </a:p>
          <a:p>
            <a:r>
              <a:rPr lang="en-US" dirty="0"/>
              <a:t>Cannot adjust for the </a:t>
            </a:r>
            <a:r>
              <a:rPr lang="en-US" i="1" dirty="0"/>
              <a:t>skill level</a:t>
            </a:r>
            <a:r>
              <a:rPr lang="en-US" dirty="0"/>
              <a:t> of the race.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2B174-0E02-0F4F-8DCF-AB943731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146</a:t>
            </a:fld>
            <a:endParaRPr lang="en-US"/>
          </a:p>
        </p:txBody>
      </p:sp>
      <p:pic>
        <p:nvPicPr>
          <p:cNvPr id="5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3A85820D-7B97-A14C-9D71-1DCDE4E46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1429" y="1033827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5654DE-5582-FE41-8EAF-A95167F2705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723167" y="1870075"/>
            <a:ext cx="0" cy="1154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06D965AE-135E-4448-A608-9928702CD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77952" y="1033827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03F0B361-DFD3-0343-8087-A4F39D9E7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4905" y="1037788"/>
            <a:ext cx="1163477" cy="8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E2ABE2-B882-514E-85BA-4AEB8946C052}"/>
              </a:ext>
            </a:extLst>
          </p:cNvPr>
          <p:cNvCxnSpPr/>
          <p:nvPr/>
        </p:nvCxnSpPr>
        <p:spPr>
          <a:xfrm>
            <a:off x="10945605" y="1876242"/>
            <a:ext cx="2" cy="31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99B8B1-04CF-B648-962E-7C31522AA9C1}"/>
              </a:ext>
            </a:extLst>
          </p:cNvPr>
          <p:cNvCxnSpPr/>
          <p:nvPr/>
        </p:nvCxnSpPr>
        <p:spPr>
          <a:xfrm>
            <a:off x="8599966" y="1872125"/>
            <a:ext cx="2" cy="31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23B6C8-E0D7-B747-A49E-AB24FA2FB9DA}"/>
              </a:ext>
            </a:extLst>
          </p:cNvPr>
          <p:cNvSpPr txBox="1"/>
          <p:nvPr/>
        </p:nvSpPr>
        <p:spPr>
          <a:xfrm>
            <a:off x="8441846" y="219723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3BCE0-5AC1-854A-B445-F551A1367ABD}"/>
              </a:ext>
            </a:extLst>
          </p:cNvPr>
          <p:cNvSpPr txBox="1"/>
          <p:nvPr/>
        </p:nvSpPr>
        <p:spPr>
          <a:xfrm>
            <a:off x="10773923" y="221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84998D-6CFB-8140-8659-7B2573FADBA1}"/>
              </a:ext>
            </a:extLst>
          </p:cNvPr>
          <p:cNvSpPr/>
          <p:nvPr/>
        </p:nvSpPr>
        <p:spPr>
          <a:xfrm>
            <a:off x="8314672" y="3024680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380BC0-03CF-A24A-9707-B2762F37BA16}"/>
              </a:ext>
            </a:extLst>
          </p:cNvPr>
          <p:cNvSpPr/>
          <p:nvPr/>
        </p:nvSpPr>
        <p:spPr>
          <a:xfrm>
            <a:off x="10627243" y="3028641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7D04A-8108-A444-B487-62B3D4617085}"/>
              </a:ext>
            </a:extLst>
          </p:cNvPr>
          <p:cNvSpPr txBox="1"/>
          <p:nvPr/>
        </p:nvSpPr>
        <p:spPr>
          <a:xfrm>
            <a:off x="9567546" y="309615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3E45C2-9C65-6A4C-9147-D0503147C845}"/>
              </a:ext>
            </a:extLst>
          </p:cNvPr>
          <p:cNvSpPr/>
          <p:nvPr/>
        </p:nvSpPr>
        <p:spPr>
          <a:xfrm>
            <a:off x="9968647" y="3024680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94313C-3E4A-E743-8D93-FF3BE150F50A}"/>
              </a:ext>
            </a:extLst>
          </p:cNvPr>
          <p:cNvSpPr/>
          <p:nvPr/>
        </p:nvSpPr>
        <p:spPr>
          <a:xfrm>
            <a:off x="8973268" y="3024786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9EFC84-6481-EB4E-AE5F-E91A1786F7C7}"/>
              </a:ext>
            </a:extLst>
          </p:cNvPr>
          <p:cNvSpPr/>
          <p:nvPr/>
        </p:nvSpPr>
        <p:spPr>
          <a:xfrm>
            <a:off x="8318335" y="3832948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F4FBC7-98BD-714C-B1AC-81A8307ABCC5}"/>
              </a:ext>
            </a:extLst>
          </p:cNvPr>
          <p:cNvSpPr/>
          <p:nvPr/>
        </p:nvSpPr>
        <p:spPr>
          <a:xfrm>
            <a:off x="10630906" y="3836909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1272C6-1C58-0E48-8715-EE10AA54AB93}"/>
              </a:ext>
            </a:extLst>
          </p:cNvPr>
          <p:cNvSpPr txBox="1"/>
          <p:nvPr/>
        </p:nvSpPr>
        <p:spPr>
          <a:xfrm>
            <a:off x="9571209" y="3904422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3C8E7C-032A-7245-99AB-BEBC9D739682}"/>
              </a:ext>
            </a:extLst>
          </p:cNvPr>
          <p:cNvSpPr/>
          <p:nvPr/>
        </p:nvSpPr>
        <p:spPr>
          <a:xfrm>
            <a:off x="9972310" y="3832948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3B5ABF-77A2-8248-A1E8-6C25DCD0286B}"/>
              </a:ext>
            </a:extLst>
          </p:cNvPr>
          <p:cNvSpPr/>
          <p:nvPr/>
        </p:nvSpPr>
        <p:spPr>
          <a:xfrm>
            <a:off x="8976931" y="3833054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5CD674-B22A-0B44-B6AE-62E3E99511BE}"/>
              </a:ext>
            </a:extLst>
          </p:cNvPr>
          <p:cNvCxnSpPr>
            <a:cxnSpLocks/>
            <a:stCxn id="13" idx="5"/>
            <a:endCxn id="22" idx="1"/>
          </p:cNvCxnSpPr>
          <p:nvPr/>
        </p:nvCxnSpPr>
        <p:spPr>
          <a:xfrm>
            <a:off x="8777520" y="3487528"/>
            <a:ext cx="278823" cy="4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386871-4122-0640-A916-B0097D357706}"/>
              </a:ext>
            </a:extLst>
          </p:cNvPr>
          <p:cNvCxnSpPr>
            <a:cxnSpLocks/>
            <a:stCxn id="13" idx="4"/>
            <a:endCxn id="18" idx="0"/>
          </p:cNvCxnSpPr>
          <p:nvPr/>
        </p:nvCxnSpPr>
        <p:spPr>
          <a:xfrm>
            <a:off x="8585802" y="3566940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1C43CF-542D-4A40-A2B3-FF4FE21DD27D}"/>
              </a:ext>
            </a:extLst>
          </p:cNvPr>
          <p:cNvCxnSpPr>
            <a:cxnSpLocks/>
            <a:stCxn id="13" idx="5"/>
            <a:endCxn id="21" idx="1"/>
          </p:cNvCxnSpPr>
          <p:nvPr/>
        </p:nvCxnSpPr>
        <p:spPr>
          <a:xfrm>
            <a:off x="8777520" y="3487528"/>
            <a:ext cx="1274202" cy="42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FBAB26-9FFB-C24F-BEFE-4C7CB40C19DE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777520" y="3487528"/>
            <a:ext cx="1932798" cy="42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79AB0-0B55-3E4A-83CF-8842523B5564}"/>
              </a:ext>
            </a:extLst>
          </p:cNvPr>
          <p:cNvCxnSpPr>
            <a:cxnSpLocks/>
            <a:stCxn id="17" idx="3"/>
            <a:endCxn id="18" idx="7"/>
          </p:cNvCxnSpPr>
          <p:nvPr/>
        </p:nvCxnSpPr>
        <p:spPr>
          <a:xfrm flipH="1">
            <a:off x="8781183" y="3487634"/>
            <a:ext cx="271497" cy="424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10F15D-5984-7E49-ACBE-CA60E56E23F7}"/>
              </a:ext>
            </a:extLst>
          </p:cNvPr>
          <p:cNvCxnSpPr>
            <a:cxnSpLocks/>
            <a:stCxn id="17" idx="4"/>
            <a:endCxn id="22" idx="0"/>
          </p:cNvCxnSpPr>
          <p:nvPr/>
        </p:nvCxnSpPr>
        <p:spPr>
          <a:xfrm>
            <a:off x="9244398" y="3567046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B02D01B-B97E-6049-BBE6-D579ED98373A}"/>
              </a:ext>
            </a:extLst>
          </p:cNvPr>
          <p:cNvCxnSpPr>
            <a:cxnSpLocks/>
            <a:stCxn id="17" idx="5"/>
            <a:endCxn id="21" idx="1"/>
          </p:cNvCxnSpPr>
          <p:nvPr/>
        </p:nvCxnSpPr>
        <p:spPr>
          <a:xfrm>
            <a:off x="9436116" y="3487634"/>
            <a:ext cx="615606" cy="424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8ACB8C-B887-624A-A261-8616E4888CB4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9436116" y="3487634"/>
            <a:ext cx="1274202" cy="428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21DCFF-206F-1E43-9B11-42DD71350CEF}"/>
              </a:ext>
            </a:extLst>
          </p:cNvPr>
          <p:cNvCxnSpPr>
            <a:cxnSpLocks/>
            <a:stCxn id="16" idx="3"/>
            <a:endCxn id="18" idx="7"/>
          </p:cNvCxnSpPr>
          <p:nvPr/>
        </p:nvCxnSpPr>
        <p:spPr>
          <a:xfrm flipH="1">
            <a:off x="8781183" y="3487528"/>
            <a:ext cx="1266876" cy="42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BEB06F-9142-3743-B5B5-CDCDD34EFC6D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 flipH="1">
            <a:off x="9248061" y="3487528"/>
            <a:ext cx="799998" cy="345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4F31C4-F142-644E-ABBE-C363FE7D98E8}"/>
              </a:ext>
            </a:extLst>
          </p:cNvPr>
          <p:cNvCxnSpPr>
            <a:cxnSpLocks/>
            <a:stCxn id="16" idx="3"/>
            <a:endCxn id="22" idx="7"/>
          </p:cNvCxnSpPr>
          <p:nvPr/>
        </p:nvCxnSpPr>
        <p:spPr>
          <a:xfrm flipH="1">
            <a:off x="9439779" y="3487528"/>
            <a:ext cx="608280" cy="4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0FD12D-F582-6343-B404-25ACA9F875FD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9439779" y="3491489"/>
            <a:ext cx="1266876" cy="420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9B4203-D665-074B-965B-2A45823EF27F}"/>
              </a:ext>
            </a:extLst>
          </p:cNvPr>
          <p:cNvCxnSpPr>
            <a:cxnSpLocks/>
            <a:stCxn id="16" idx="4"/>
            <a:endCxn id="21" idx="0"/>
          </p:cNvCxnSpPr>
          <p:nvPr/>
        </p:nvCxnSpPr>
        <p:spPr>
          <a:xfrm>
            <a:off x="10239777" y="3566940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87CE1B-DC54-5944-BC6E-D3C1BE73E87B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10435158" y="3491489"/>
            <a:ext cx="271497" cy="420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1E7F52-3F52-DE47-8656-5EBA5CC61387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8781183" y="3491489"/>
            <a:ext cx="1925472" cy="420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4DE04B-4D92-6149-80DC-71A1C25872E3}"/>
              </a:ext>
            </a:extLst>
          </p:cNvPr>
          <p:cNvCxnSpPr>
            <a:cxnSpLocks/>
            <a:stCxn id="16" idx="5"/>
            <a:endCxn id="19" idx="1"/>
          </p:cNvCxnSpPr>
          <p:nvPr/>
        </p:nvCxnSpPr>
        <p:spPr>
          <a:xfrm>
            <a:off x="10431495" y="3487528"/>
            <a:ext cx="278823" cy="42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10ED50-092D-DF46-818C-98045D0AC676}"/>
              </a:ext>
            </a:extLst>
          </p:cNvPr>
          <p:cNvCxnSpPr>
            <a:cxnSpLocks/>
            <a:stCxn id="18" idx="5"/>
            <a:endCxn id="43" idx="1"/>
          </p:cNvCxnSpPr>
          <p:nvPr/>
        </p:nvCxnSpPr>
        <p:spPr>
          <a:xfrm>
            <a:off x="8781183" y="4295796"/>
            <a:ext cx="750266" cy="49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461817-E0D9-4041-8D56-9745CA252E30}"/>
              </a:ext>
            </a:extLst>
          </p:cNvPr>
          <p:cNvCxnSpPr>
            <a:cxnSpLocks/>
            <a:stCxn id="22" idx="4"/>
            <a:endCxn id="43" idx="0"/>
          </p:cNvCxnSpPr>
          <p:nvPr/>
        </p:nvCxnSpPr>
        <p:spPr>
          <a:xfrm>
            <a:off x="9248061" y="4375314"/>
            <a:ext cx="475106" cy="331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BC6B01-545D-9049-B924-421E5CB20A9E}"/>
              </a:ext>
            </a:extLst>
          </p:cNvPr>
          <p:cNvCxnSpPr>
            <a:cxnSpLocks/>
            <a:stCxn id="21" idx="3"/>
            <a:endCxn id="43" idx="0"/>
          </p:cNvCxnSpPr>
          <p:nvPr/>
        </p:nvCxnSpPr>
        <p:spPr>
          <a:xfrm flipH="1">
            <a:off x="9723167" y="4295796"/>
            <a:ext cx="328555" cy="4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E93415-1A61-3C4D-92E4-06DA1C107B95}"/>
              </a:ext>
            </a:extLst>
          </p:cNvPr>
          <p:cNvCxnSpPr>
            <a:cxnSpLocks/>
            <a:stCxn id="19" idx="3"/>
            <a:endCxn id="43" idx="7"/>
          </p:cNvCxnSpPr>
          <p:nvPr/>
        </p:nvCxnSpPr>
        <p:spPr>
          <a:xfrm flipH="1">
            <a:off x="9914885" y="4299757"/>
            <a:ext cx="795433" cy="486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9B24FCF-73BB-0240-A07B-3B50E815BCD5}"/>
              </a:ext>
            </a:extLst>
          </p:cNvPr>
          <p:cNvSpPr/>
          <p:nvPr/>
        </p:nvSpPr>
        <p:spPr>
          <a:xfrm>
            <a:off x="9452037" y="4706394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13C467-8FF2-CA43-B870-65B31F17E09B}"/>
              </a:ext>
            </a:extLst>
          </p:cNvPr>
          <p:cNvCxnSpPr>
            <a:cxnSpLocks/>
            <a:stCxn id="43" idx="4"/>
          </p:cNvCxnSpPr>
          <p:nvPr/>
        </p:nvCxnSpPr>
        <p:spPr>
          <a:xfrm flipH="1">
            <a:off x="9718650" y="5248654"/>
            <a:ext cx="4517" cy="446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EB9DEF8-971E-FA45-A7F1-A39A8DBD937D}"/>
              </a:ext>
            </a:extLst>
          </p:cNvPr>
          <p:cNvSpPr txBox="1"/>
          <p:nvPr/>
        </p:nvSpPr>
        <p:spPr>
          <a:xfrm>
            <a:off x="9336874" y="5844298"/>
            <a:ext cx="8047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Winner?</a:t>
            </a:r>
          </a:p>
        </p:txBody>
      </p:sp>
    </p:spTree>
    <p:extLst>
      <p:ext uri="{BB962C8B-B14F-4D97-AF65-F5344CB8AC3E}">
        <p14:creationId xmlns:p14="http://schemas.microsoft.com/office/powerpoint/2010/main" val="18513424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26F5-0E9C-DA43-818A-1CD10FC2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7EFAB-B410-9741-820F-F1C83568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92627" cy="47665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Approach 2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Predict the winner given an entire race.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Explicitly considers all runners in a race.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Cons:</a:t>
            </a:r>
          </a:p>
          <a:p>
            <a:r>
              <a:rPr lang="en-US" dirty="0"/>
              <a:t>Variable length inputs must be padded.</a:t>
            </a:r>
          </a:p>
          <a:p>
            <a:r>
              <a:rPr lang="en-US" dirty="0"/>
              <a:t>Complicated architecture.</a:t>
            </a:r>
          </a:p>
          <a:p>
            <a:r>
              <a:rPr lang="en-US" dirty="0"/>
              <a:t>Tradeoff between # of features and # of datapoints.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2B174-0E02-0F4F-8DCF-AB943731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147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84A8F9-ED84-F142-B1BF-C757D7A655E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9646420" y="3415824"/>
            <a:ext cx="3664" cy="990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C835EF8E-713F-0542-A2B0-C84C6B07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69195" y="1283364"/>
            <a:ext cx="754451" cy="54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36D7656A-407B-9A4C-936C-D61FFDB719C5}"/>
              </a:ext>
            </a:extLst>
          </p:cNvPr>
          <p:cNvSpPr/>
          <p:nvPr/>
        </p:nvSpPr>
        <p:spPr>
          <a:xfrm>
            <a:off x="8716695" y="2065190"/>
            <a:ext cx="542260" cy="5422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18C5A4E-DA88-9642-B518-2D40AE8F36AA}"/>
              </a:ext>
            </a:extLst>
          </p:cNvPr>
          <p:cNvSpPr/>
          <p:nvPr/>
        </p:nvSpPr>
        <p:spPr>
          <a:xfrm>
            <a:off x="10033887" y="2052965"/>
            <a:ext cx="542260" cy="542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35E869-62A6-1149-A201-7F159E8B2AB3}"/>
              </a:ext>
            </a:extLst>
          </p:cNvPr>
          <p:cNvSpPr/>
          <p:nvPr/>
        </p:nvSpPr>
        <p:spPr>
          <a:xfrm>
            <a:off x="9375291" y="2065296"/>
            <a:ext cx="542260" cy="5422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2DE915-E642-3749-B1F9-93ECEA53BA61}"/>
              </a:ext>
            </a:extLst>
          </p:cNvPr>
          <p:cNvSpPr/>
          <p:nvPr/>
        </p:nvSpPr>
        <p:spPr>
          <a:xfrm>
            <a:off x="8720358" y="2873458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8D6814D-5D7D-3541-8A11-94EF2AC8ACCC}"/>
              </a:ext>
            </a:extLst>
          </p:cNvPr>
          <p:cNvSpPr/>
          <p:nvPr/>
        </p:nvSpPr>
        <p:spPr>
          <a:xfrm>
            <a:off x="10037550" y="2861233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3C8F38F-72DF-174C-BAD3-31F5FC3F0891}"/>
              </a:ext>
            </a:extLst>
          </p:cNvPr>
          <p:cNvSpPr/>
          <p:nvPr/>
        </p:nvSpPr>
        <p:spPr>
          <a:xfrm>
            <a:off x="9378954" y="2873564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CA39E-9FB9-634C-9D9E-29D49FBE5412}"/>
              </a:ext>
            </a:extLst>
          </p:cNvPr>
          <p:cNvCxnSpPr>
            <a:cxnSpLocks/>
            <a:stCxn id="48" idx="5"/>
            <a:endCxn id="53" idx="1"/>
          </p:cNvCxnSpPr>
          <p:nvPr/>
        </p:nvCxnSpPr>
        <p:spPr>
          <a:xfrm>
            <a:off x="9179543" y="2528038"/>
            <a:ext cx="278823" cy="4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91878EF-843A-B941-B944-052257052660}"/>
              </a:ext>
            </a:extLst>
          </p:cNvPr>
          <p:cNvCxnSpPr>
            <a:cxnSpLocks/>
            <a:stCxn id="48" idx="4"/>
            <a:endCxn id="51" idx="0"/>
          </p:cNvCxnSpPr>
          <p:nvPr/>
        </p:nvCxnSpPr>
        <p:spPr>
          <a:xfrm>
            <a:off x="8987825" y="2607450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295491-FE72-A64A-BB2F-E5D3FC06AB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9179543" y="2528038"/>
            <a:ext cx="937419" cy="412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656EEF-097C-7E42-84EE-C78C13384BB0}"/>
              </a:ext>
            </a:extLst>
          </p:cNvPr>
          <p:cNvCxnSpPr>
            <a:cxnSpLocks/>
            <a:stCxn id="50" idx="3"/>
            <a:endCxn id="51" idx="7"/>
          </p:cNvCxnSpPr>
          <p:nvPr/>
        </p:nvCxnSpPr>
        <p:spPr>
          <a:xfrm flipH="1">
            <a:off x="9183206" y="2528144"/>
            <a:ext cx="271497" cy="424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8E122F-72FF-4142-8F11-AA43BE824179}"/>
              </a:ext>
            </a:extLst>
          </p:cNvPr>
          <p:cNvCxnSpPr>
            <a:cxnSpLocks/>
            <a:stCxn id="50" idx="4"/>
            <a:endCxn id="53" idx="0"/>
          </p:cNvCxnSpPr>
          <p:nvPr/>
        </p:nvCxnSpPr>
        <p:spPr>
          <a:xfrm>
            <a:off x="9646421" y="2607556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9884C6-990E-F24D-A884-654DEEE37C4E}"/>
              </a:ext>
            </a:extLst>
          </p:cNvPr>
          <p:cNvCxnSpPr>
            <a:cxnSpLocks/>
            <a:stCxn id="50" idx="5"/>
            <a:endCxn id="52" idx="1"/>
          </p:cNvCxnSpPr>
          <p:nvPr/>
        </p:nvCxnSpPr>
        <p:spPr>
          <a:xfrm>
            <a:off x="9838139" y="2528144"/>
            <a:ext cx="278823" cy="412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C8473C6-3C82-9E41-9F8A-A41C1119A4B5}"/>
              </a:ext>
            </a:extLst>
          </p:cNvPr>
          <p:cNvCxnSpPr>
            <a:cxnSpLocks/>
            <a:stCxn id="49" idx="3"/>
            <a:endCxn id="53" idx="7"/>
          </p:cNvCxnSpPr>
          <p:nvPr/>
        </p:nvCxnSpPr>
        <p:spPr>
          <a:xfrm flipH="1">
            <a:off x="9841802" y="2515813"/>
            <a:ext cx="271497" cy="437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3913D0-31DB-0C42-AC60-2736A1045BB8}"/>
              </a:ext>
            </a:extLst>
          </p:cNvPr>
          <p:cNvCxnSpPr>
            <a:cxnSpLocks/>
            <a:stCxn id="49" idx="3"/>
            <a:endCxn id="51" idx="7"/>
          </p:cNvCxnSpPr>
          <p:nvPr/>
        </p:nvCxnSpPr>
        <p:spPr>
          <a:xfrm flipH="1">
            <a:off x="9183206" y="2515813"/>
            <a:ext cx="930093" cy="437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57C4CD44-28E5-5841-960A-9F2CF7429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10600" y="1243094"/>
            <a:ext cx="754450" cy="5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258D7738-99F2-8D4D-AC0C-98FAB582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27791" y="1278690"/>
            <a:ext cx="754451" cy="54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A613CE1-13FC-9B41-BBBC-BC5457909B8B}"/>
              </a:ext>
            </a:extLst>
          </p:cNvPr>
          <p:cNvSpPr/>
          <p:nvPr/>
        </p:nvSpPr>
        <p:spPr>
          <a:xfrm>
            <a:off x="8716695" y="3943694"/>
            <a:ext cx="1859452" cy="5847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9C48F8D-FBD7-DC44-AE0E-F2F7ECAC721D}"/>
              </a:ext>
            </a:extLst>
          </p:cNvPr>
          <p:cNvCxnSpPr>
            <a:stCxn id="51" idx="4"/>
          </p:cNvCxnSpPr>
          <p:nvPr/>
        </p:nvCxnSpPr>
        <p:spPr>
          <a:xfrm flipH="1">
            <a:off x="8987825" y="3415718"/>
            <a:ext cx="3663" cy="6927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A2F199-F7B8-6641-B75D-B94EC3E7D144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10308680" y="3403493"/>
            <a:ext cx="0" cy="82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CDCDCC2-6D0B-C04F-B98D-213B466FEABE}"/>
              </a:ext>
            </a:extLst>
          </p:cNvPr>
          <p:cNvCxnSpPr/>
          <p:nvPr/>
        </p:nvCxnSpPr>
        <p:spPr>
          <a:xfrm>
            <a:off x="8714153" y="5170726"/>
            <a:ext cx="0" cy="614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E2D9300-0A2A-9E44-857E-18D2FF347CCF}"/>
              </a:ext>
            </a:extLst>
          </p:cNvPr>
          <p:cNvCxnSpPr>
            <a:cxnSpLocks/>
          </p:cNvCxnSpPr>
          <p:nvPr/>
        </p:nvCxnSpPr>
        <p:spPr>
          <a:xfrm>
            <a:off x="8714153" y="5785495"/>
            <a:ext cx="18594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A6519CC-554D-8C43-8D1F-314A6C4E6952}"/>
              </a:ext>
            </a:extLst>
          </p:cNvPr>
          <p:cNvSpPr/>
          <p:nvPr/>
        </p:nvSpPr>
        <p:spPr>
          <a:xfrm>
            <a:off x="8872530" y="5616183"/>
            <a:ext cx="359268" cy="179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95B494-A186-C44E-8586-C7E093EFBEAE}"/>
              </a:ext>
            </a:extLst>
          </p:cNvPr>
          <p:cNvSpPr/>
          <p:nvPr/>
        </p:nvSpPr>
        <p:spPr>
          <a:xfrm>
            <a:off x="9466786" y="5381551"/>
            <a:ext cx="359268" cy="4103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4A42F6-D565-7141-B071-CC85DA5E1767}"/>
              </a:ext>
            </a:extLst>
          </p:cNvPr>
          <p:cNvSpPr/>
          <p:nvPr/>
        </p:nvSpPr>
        <p:spPr>
          <a:xfrm>
            <a:off x="10061042" y="5651221"/>
            <a:ext cx="359268" cy="1342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5847438-B83F-9342-BA1E-53A957AAE660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9643879" y="4528485"/>
            <a:ext cx="2542" cy="514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4449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E7819B-4CD3-4C43-9751-AD1F91FF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Details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64D402-329E-B643-9626-542154548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EEAF3-028A-404E-A17C-22CBF95F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455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4B28-712A-DC48-91ED-5AE6B7E3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Train-Dev-Test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21A27-05B1-DE4D-A140-423839F6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93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using past performance, must split the dataset chronologically.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55C91-2C72-7547-99DE-067B9C98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149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E07624-4818-344A-96CA-E906FDBE1A04}"/>
              </a:ext>
            </a:extLst>
          </p:cNvPr>
          <p:cNvCxnSpPr>
            <a:cxnSpLocks/>
          </p:cNvCxnSpPr>
          <p:nvPr/>
        </p:nvCxnSpPr>
        <p:spPr>
          <a:xfrm>
            <a:off x="768879" y="4521614"/>
            <a:ext cx="105811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77B1F7-4E3C-694E-9FCB-27807E868DE2}"/>
              </a:ext>
            </a:extLst>
          </p:cNvPr>
          <p:cNvCxnSpPr/>
          <p:nvPr/>
        </p:nvCxnSpPr>
        <p:spPr>
          <a:xfrm>
            <a:off x="9604534" y="4245167"/>
            <a:ext cx="0" cy="552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39C56E-EA38-5248-B45B-6CD8454205DF}"/>
              </a:ext>
            </a:extLst>
          </p:cNvPr>
          <p:cNvCxnSpPr/>
          <p:nvPr/>
        </p:nvCxnSpPr>
        <p:spPr>
          <a:xfrm>
            <a:off x="7738519" y="4227446"/>
            <a:ext cx="0" cy="552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A333D6-B48D-C241-B643-58A9C1CB9633}"/>
              </a:ext>
            </a:extLst>
          </p:cNvPr>
          <p:cNvCxnSpPr/>
          <p:nvPr/>
        </p:nvCxnSpPr>
        <p:spPr>
          <a:xfrm>
            <a:off x="1429869" y="4245167"/>
            <a:ext cx="0" cy="552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5BF52-102B-8449-9B08-B2579661E795}"/>
              </a:ext>
            </a:extLst>
          </p:cNvPr>
          <p:cNvSpPr/>
          <p:nvPr/>
        </p:nvSpPr>
        <p:spPr>
          <a:xfrm>
            <a:off x="838200" y="4908414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9/14/1996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513C19-D9A5-B84B-803E-EC8A7A2A51E4}"/>
              </a:ext>
            </a:extLst>
          </p:cNvPr>
          <p:cNvSpPr/>
          <p:nvPr/>
        </p:nvSpPr>
        <p:spPr>
          <a:xfrm>
            <a:off x="7146850" y="4912442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7/28/2016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A8C1D-707F-2E4C-806C-A78DF11859B2}"/>
              </a:ext>
            </a:extLst>
          </p:cNvPr>
          <p:cNvSpPr/>
          <p:nvPr/>
        </p:nvSpPr>
        <p:spPr>
          <a:xfrm>
            <a:off x="10219411" y="4908414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12/5/2020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E5A8A06-EA94-CD46-9830-2D19FCEBA160}"/>
              </a:ext>
            </a:extLst>
          </p:cNvPr>
          <p:cNvSpPr/>
          <p:nvPr/>
        </p:nvSpPr>
        <p:spPr>
          <a:xfrm rot="16200000">
            <a:off x="4137241" y="969178"/>
            <a:ext cx="776177" cy="57388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33D2737-856E-5043-8C84-DDAB93728FAD}"/>
              </a:ext>
            </a:extLst>
          </p:cNvPr>
          <p:cNvSpPr/>
          <p:nvPr/>
        </p:nvSpPr>
        <p:spPr>
          <a:xfrm rot="16200000">
            <a:off x="8275075" y="3012406"/>
            <a:ext cx="776177" cy="16523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DF25992-8CE2-F343-A268-ACA16B2AF60C}"/>
              </a:ext>
            </a:extLst>
          </p:cNvPr>
          <p:cNvSpPr/>
          <p:nvPr/>
        </p:nvSpPr>
        <p:spPr>
          <a:xfrm rot="16200000">
            <a:off x="9808113" y="3395175"/>
            <a:ext cx="776177" cy="886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C0A1B0-A7BE-5741-8455-36AB4357393D}"/>
              </a:ext>
            </a:extLst>
          </p:cNvPr>
          <p:cNvCxnSpPr/>
          <p:nvPr/>
        </p:nvCxnSpPr>
        <p:spPr>
          <a:xfrm>
            <a:off x="10777660" y="4226672"/>
            <a:ext cx="0" cy="552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5598AD3-6ECD-0B49-A625-B70825718EB2}"/>
              </a:ext>
            </a:extLst>
          </p:cNvPr>
          <p:cNvSpPr/>
          <p:nvPr/>
        </p:nvSpPr>
        <p:spPr>
          <a:xfrm>
            <a:off x="9012864" y="4908414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7/24/2019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58337F-8246-8F44-A0D6-5D3DF0DF54AE}"/>
              </a:ext>
            </a:extLst>
          </p:cNvPr>
          <p:cNvSpPr/>
          <p:nvPr/>
        </p:nvSpPr>
        <p:spPr>
          <a:xfrm>
            <a:off x="3874798" y="3059668"/>
            <a:ext cx="1301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 Set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E0B4DB-A0A2-E643-B87A-B77D3E2D4A98}"/>
              </a:ext>
            </a:extLst>
          </p:cNvPr>
          <p:cNvSpPr/>
          <p:nvPr/>
        </p:nvSpPr>
        <p:spPr>
          <a:xfrm>
            <a:off x="8208326" y="3059668"/>
            <a:ext cx="90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 Set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B23344-89D8-474B-B0FD-3B06B600C005}"/>
              </a:ext>
            </a:extLst>
          </p:cNvPr>
          <p:cNvSpPr/>
          <p:nvPr/>
        </p:nvSpPr>
        <p:spPr>
          <a:xfrm>
            <a:off x="9615752" y="3059668"/>
            <a:ext cx="1207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Testing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2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D15A-4B18-464D-B2BB-B567DF22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A6D45-0A7D-5A40-9C92-9609C121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Weather readings are accurate over some distance.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Jockey past performance is a proxy for horse identity.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pairwise winner approach is reasonable.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E537-7BB1-B448-900B-6CF85173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150</a:t>
            </a:fld>
            <a:endParaRPr lang="en-US"/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3C4C6DED-C0BC-4145-B346-0A272F06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609" y="3152610"/>
            <a:ext cx="2443182" cy="1158702"/>
          </a:xfrm>
          <a:prstGeom prst="rect">
            <a:avLst/>
          </a:prstGeom>
        </p:spPr>
      </p:pic>
      <p:pic>
        <p:nvPicPr>
          <p:cNvPr id="24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2DA4C02-D5D8-9840-98BD-7A68A26EF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283885"/>
            <a:ext cx="1075480" cy="1433973"/>
          </a:xfrm>
          <a:prstGeom prst="rect">
            <a:avLst/>
          </a:prstGeom>
        </p:spPr>
      </p:pic>
      <p:pic>
        <p:nvPicPr>
          <p:cNvPr id="25" name="Picture 24" descr="Chart, icon&#10;&#10;Description automatically generated">
            <a:extLst>
              <a:ext uri="{FF2B5EF4-FFF2-40B4-BE49-F238E27FC236}">
                <a16:creationId xmlns:a16="http://schemas.microsoft.com/office/drawing/2014/main" id="{1EDADE96-3828-B247-9A3E-1BE2216FB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099" y="4527151"/>
            <a:ext cx="787510" cy="14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873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D15A-4B18-464D-B2BB-B567DF22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A6D45-0A7D-5A40-9C92-9609C121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Fix a few features of our neural network:</a:t>
            </a:r>
          </a:p>
          <a:p>
            <a:pPr lvl="1"/>
            <a:r>
              <a:rPr lang="en-US" dirty="0"/>
              <a:t>Fully-connected feed-forward.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at all hidden nodes.</a:t>
            </a:r>
          </a:p>
          <a:p>
            <a:pPr lvl="1"/>
            <a:r>
              <a:rPr lang="en-US" dirty="0"/>
              <a:t>Sigmoid activation at the output node.</a:t>
            </a:r>
          </a:p>
          <a:p>
            <a:pPr lvl="1"/>
            <a:r>
              <a:rPr lang="en-US" dirty="0"/>
              <a:t>Binary cross entropy loss.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E537-7BB1-B448-900B-6CF85173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10E28-1E25-BA41-AFDA-A9C754257166}"/>
              </a:ext>
            </a:extLst>
          </p:cNvPr>
          <p:cNvSpPr/>
          <p:nvPr/>
        </p:nvSpPr>
        <p:spPr>
          <a:xfrm>
            <a:off x="8185298" y="1148428"/>
            <a:ext cx="542260" cy="5422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E7A34A-94E6-C549-9DC1-06928A92D3EE}"/>
              </a:ext>
            </a:extLst>
          </p:cNvPr>
          <p:cNvSpPr/>
          <p:nvPr/>
        </p:nvSpPr>
        <p:spPr>
          <a:xfrm>
            <a:off x="8185298" y="1825625"/>
            <a:ext cx="542260" cy="5422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4D7872-6AB2-5B49-8772-9054F14B1ABF}"/>
              </a:ext>
            </a:extLst>
          </p:cNvPr>
          <p:cNvSpPr/>
          <p:nvPr/>
        </p:nvSpPr>
        <p:spPr>
          <a:xfrm>
            <a:off x="8185298" y="2502822"/>
            <a:ext cx="542260" cy="5422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F1FE6A-A168-1C48-ACBD-0268BF735FC9}"/>
              </a:ext>
            </a:extLst>
          </p:cNvPr>
          <p:cNvSpPr/>
          <p:nvPr/>
        </p:nvSpPr>
        <p:spPr>
          <a:xfrm>
            <a:off x="9198936" y="1680627"/>
            <a:ext cx="542260" cy="542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5AAA92-D626-654C-A182-0217356C0505}"/>
              </a:ext>
            </a:extLst>
          </p:cNvPr>
          <p:cNvSpPr/>
          <p:nvPr/>
        </p:nvSpPr>
        <p:spPr>
          <a:xfrm>
            <a:off x="9198936" y="2524051"/>
            <a:ext cx="542260" cy="542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78E09E-76CE-7945-AD7A-86475771631D}"/>
              </a:ext>
            </a:extLst>
          </p:cNvPr>
          <p:cNvSpPr/>
          <p:nvPr/>
        </p:nvSpPr>
        <p:spPr>
          <a:xfrm>
            <a:off x="9198936" y="3367475"/>
            <a:ext cx="542260" cy="542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81071D-5389-8F42-A49D-01F01A66DA38}"/>
              </a:ext>
            </a:extLst>
          </p:cNvPr>
          <p:cNvSpPr/>
          <p:nvPr/>
        </p:nvSpPr>
        <p:spPr>
          <a:xfrm>
            <a:off x="9198936" y="4210899"/>
            <a:ext cx="542260" cy="542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D9912-F9BB-3F4A-A58B-AF58B95ADB03}"/>
              </a:ext>
            </a:extLst>
          </p:cNvPr>
          <p:cNvSpPr txBox="1"/>
          <p:nvPr/>
        </p:nvSpPr>
        <p:spPr>
          <a:xfrm>
            <a:off x="8284746" y="32072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63363C-960B-4E4A-8872-D51D85ED0027}"/>
              </a:ext>
            </a:extLst>
          </p:cNvPr>
          <p:cNvSpPr/>
          <p:nvPr/>
        </p:nvSpPr>
        <p:spPr>
          <a:xfrm>
            <a:off x="8185298" y="3738049"/>
            <a:ext cx="542260" cy="5422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A3B8CA-A0E3-F948-B91D-7E642DC8FB2D}"/>
              </a:ext>
            </a:extLst>
          </p:cNvPr>
          <p:cNvSpPr/>
          <p:nvPr/>
        </p:nvSpPr>
        <p:spPr>
          <a:xfrm>
            <a:off x="8185298" y="4415246"/>
            <a:ext cx="542260" cy="5422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586A37-8B1C-4A48-BAE9-61C9780CC9E9}"/>
              </a:ext>
            </a:extLst>
          </p:cNvPr>
          <p:cNvSpPr/>
          <p:nvPr/>
        </p:nvSpPr>
        <p:spPr>
          <a:xfrm>
            <a:off x="8185298" y="5092443"/>
            <a:ext cx="542260" cy="5422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D5275E1D-94D2-3643-8596-5BA83DF5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43086" y="4415245"/>
            <a:ext cx="754451" cy="54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FE188C2C-3E0B-0E47-8152-C6F02F26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43086" y="1825625"/>
            <a:ext cx="754450" cy="5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6B1B620-0D33-B649-9C2E-45499AF2EAC2}"/>
              </a:ext>
            </a:extLst>
          </p:cNvPr>
          <p:cNvSpPr/>
          <p:nvPr/>
        </p:nvSpPr>
        <p:spPr>
          <a:xfrm>
            <a:off x="10063717" y="1690688"/>
            <a:ext cx="542260" cy="542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CA5259-A45D-3D4D-B069-8545A7F1D065}"/>
              </a:ext>
            </a:extLst>
          </p:cNvPr>
          <p:cNvSpPr/>
          <p:nvPr/>
        </p:nvSpPr>
        <p:spPr>
          <a:xfrm>
            <a:off x="10063717" y="2534112"/>
            <a:ext cx="542260" cy="542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E849C06-F947-134B-812F-EDAB7F8FD1D1}"/>
              </a:ext>
            </a:extLst>
          </p:cNvPr>
          <p:cNvSpPr/>
          <p:nvPr/>
        </p:nvSpPr>
        <p:spPr>
          <a:xfrm>
            <a:off x="10063717" y="3377536"/>
            <a:ext cx="542260" cy="542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E99720-BB5D-B542-A086-6CFA060AD75E}"/>
              </a:ext>
            </a:extLst>
          </p:cNvPr>
          <p:cNvSpPr/>
          <p:nvPr/>
        </p:nvSpPr>
        <p:spPr>
          <a:xfrm>
            <a:off x="10063717" y="4220960"/>
            <a:ext cx="542260" cy="542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316AA8-8882-B14B-917A-83FC502E0EF9}"/>
              </a:ext>
            </a:extLst>
          </p:cNvPr>
          <p:cNvSpPr/>
          <p:nvPr/>
        </p:nvSpPr>
        <p:spPr>
          <a:xfrm>
            <a:off x="10928498" y="2936110"/>
            <a:ext cx="542260" cy="542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540EAE-DA60-324B-8496-EC642D492080}"/>
              </a:ext>
            </a:extLst>
          </p:cNvPr>
          <p:cNvGrpSpPr/>
          <p:nvPr/>
        </p:nvGrpSpPr>
        <p:grpSpPr>
          <a:xfrm>
            <a:off x="9289311" y="1825625"/>
            <a:ext cx="340243" cy="212097"/>
            <a:chOff x="1892593" y="5455316"/>
            <a:chExt cx="435937" cy="1793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0417B4-6A49-374F-A9B2-D81B2E094B25}"/>
                </a:ext>
              </a:extLst>
            </p:cNvPr>
            <p:cNvCxnSpPr>
              <a:cxnSpLocks/>
            </p:cNvCxnSpPr>
            <p:nvPr/>
          </p:nvCxnSpPr>
          <p:spPr>
            <a:xfrm>
              <a:off x="1892595" y="5634703"/>
              <a:ext cx="255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C96FDF-F374-CD4C-BB34-5F611F8A98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7777" y="5455316"/>
              <a:ext cx="180753" cy="179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6E4905-921F-F347-BC9C-7B6926B28C49}"/>
              </a:ext>
            </a:extLst>
          </p:cNvPr>
          <p:cNvGrpSpPr/>
          <p:nvPr/>
        </p:nvGrpSpPr>
        <p:grpSpPr>
          <a:xfrm>
            <a:off x="9292318" y="2689132"/>
            <a:ext cx="340243" cy="212097"/>
            <a:chOff x="1892593" y="5455316"/>
            <a:chExt cx="435937" cy="17938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FD8636-09FC-7247-8164-E7560A1F6301}"/>
                </a:ext>
              </a:extLst>
            </p:cNvPr>
            <p:cNvCxnSpPr>
              <a:cxnSpLocks/>
            </p:cNvCxnSpPr>
            <p:nvPr/>
          </p:nvCxnSpPr>
          <p:spPr>
            <a:xfrm>
              <a:off x="1892595" y="5634703"/>
              <a:ext cx="255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C48580-FE4D-DA47-B569-A27908F49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7777" y="5455316"/>
              <a:ext cx="180753" cy="179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4B1E95-B7E1-9040-A896-602DC62DC510}"/>
              </a:ext>
            </a:extLst>
          </p:cNvPr>
          <p:cNvGrpSpPr/>
          <p:nvPr/>
        </p:nvGrpSpPr>
        <p:grpSpPr>
          <a:xfrm>
            <a:off x="9289311" y="3505228"/>
            <a:ext cx="340243" cy="212097"/>
            <a:chOff x="1892593" y="5455316"/>
            <a:chExt cx="435937" cy="17938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179BB1B-FC18-F04B-8F84-E5AD4B09CD6E}"/>
                </a:ext>
              </a:extLst>
            </p:cNvPr>
            <p:cNvCxnSpPr>
              <a:cxnSpLocks/>
            </p:cNvCxnSpPr>
            <p:nvPr/>
          </p:nvCxnSpPr>
          <p:spPr>
            <a:xfrm>
              <a:off x="1892595" y="5634703"/>
              <a:ext cx="255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9DCBD2-6063-F44C-9743-D47B6D49F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7777" y="5455316"/>
              <a:ext cx="180753" cy="179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F68913-F4EC-884A-A3F9-A4492CF4DFCB}"/>
              </a:ext>
            </a:extLst>
          </p:cNvPr>
          <p:cNvGrpSpPr/>
          <p:nvPr/>
        </p:nvGrpSpPr>
        <p:grpSpPr>
          <a:xfrm>
            <a:off x="9289313" y="4351466"/>
            <a:ext cx="340243" cy="212097"/>
            <a:chOff x="1892593" y="5455316"/>
            <a:chExt cx="435937" cy="17938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250661C-1720-A244-936E-D1A48ACF92EB}"/>
                </a:ext>
              </a:extLst>
            </p:cNvPr>
            <p:cNvCxnSpPr>
              <a:cxnSpLocks/>
            </p:cNvCxnSpPr>
            <p:nvPr/>
          </p:nvCxnSpPr>
          <p:spPr>
            <a:xfrm>
              <a:off x="1892595" y="5634703"/>
              <a:ext cx="255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C4A1EC3-BD3B-794D-9640-19AE08EA4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7777" y="5455316"/>
              <a:ext cx="180753" cy="179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4FD525-CAEE-B042-BAC8-D0B9DBCD5016}"/>
              </a:ext>
            </a:extLst>
          </p:cNvPr>
          <p:cNvGrpSpPr/>
          <p:nvPr/>
        </p:nvGrpSpPr>
        <p:grpSpPr>
          <a:xfrm>
            <a:off x="10152588" y="1825625"/>
            <a:ext cx="340243" cy="212097"/>
            <a:chOff x="1892593" y="5455316"/>
            <a:chExt cx="435937" cy="17938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C3F9AB8-2B25-0A49-AED7-D382F6574BC2}"/>
                </a:ext>
              </a:extLst>
            </p:cNvPr>
            <p:cNvCxnSpPr>
              <a:cxnSpLocks/>
            </p:cNvCxnSpPr>
            <p:nvPr/>
          </p:nvCxnSpPr>
          <p:spPr>
            <a:xfrm>
              <a:off x="1892595" y="5634703"/>
              <a:ext cx="255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7BD4B0-75F2-E140-B0B8-53875CFD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7777" y="5455316"/>
              <a:ext cx="180753" cy="179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0436F1-B373-AC44-B222-8F238EA86B20}"/>
              </a:ext>
            </a:extLst>
          </p:cNvPr>
          <p:cNvGrpSpPr/>
          <p:nvPr/>
        </p:nvGrpSpPr>
        <p:grpSpPr>
          <a:xfrm>
            <a:off x="10155595" y="2689132"/>
            <a:ext cx="340243" cy="212097"/>
            <a:chOff x="1892593" y="5455316"/>
            <a:chExt cx="435937" cy="17938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AC3B6A-C6C3-1B46-8FE3-E1F4E52BF920}"/>
                </a:ext>
              </a:extLst>
            </p:cNvPr>
            <p:cNvCxnSpPr>
              <a:cxnSpLocks/>
            </p:cNvCxnSpPr>
            <p:nvPr/>
          </p:nvCxnSpPr>
          <p:spPr>
            <a:xfrm>
              <a:off x="1892595" y="5634703"/>
              <a:ext cx="255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0319E32-18A2-C545-A413-B5FACA7BE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7777" y="5455316"/>
              <a:ext cx="180753" cy="179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C881316-987E-C143-A3DF-B04394685D6E}"/>
              </a:ext>
            </a:extLst>
          </p:cNvPr>
          <p:cNvGrpSpPr/>
          <p:nvPr/>
        </p:nvGrpSpPr>
        <p:grpSpPr>
          <a:xfrm>
            <a:off x="10152588" y="3505228"/>
            <a:ext cx="340243" cy="212097"/>
            <a:chOff x="1892593" y="5455316"/>
            <a:chExt cx="435937" cy="1793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8634334-DAAD-D642-9BA6-5C27385E62FD}"/>
                </a:ext>
              </a:extLst>
            </p:cNvPr>
            <p:cNvCxnSpPr>
              <a:cxnSpLocks/>
            </p:cNvCxnSpPr>
            <p:nvPr/>
          </p:nvCxnSpPr>
          <p:spPr>
            <a:xfrm>
              <a:off x="1892595" y="5634703"/>
              <a:ext cx="255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EC78F1-3FC2-4B4C-B619-DEE68D125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7777" y="5455316"/>
              <a:ext cx="180753" cy="179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D41E65-24D6-674E-A2EA-9C363C2DD938}"/>
              </a:ext>
            </a:extLst>
          </p:cNvPr>
          <p:cNvGrpSpPr/>
          <p:nvPr/>
        </p:nvGrpSpPr>
        <p:grpSpPr>
          <a:xfrm>
            <a:off x="10152590" y="4351466"/>
            <a:ext cx="340243" cy="212097"/>
            <a:chOff x="1892593" y="5455316"/>
            <a:chExt cx="435937" cy="1793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9F8F2D-AEA1-6840-9073-250CC1872656}"/>
                </a:ext>
              </a:extLst>
            </p:cNvPr>
            <p:cNvCxnSpPr>
              <a:cxnSpLocks/>
            </p:cNvCxnSpPr>
            <p:nvPr/>
          </p:nvCxnSpPr>
          <p:spPr>
            <a:xfrm>
              <a:off x="1892595" y="5634703"/>
              <a:ext cx="255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6108E02-0DC7-974A-A7C0-4E49C7C4F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7777" y="5455316"/>
              <a:ext cx="180753" cy="179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E88E389-8602-6245-9585-16EA8CF62F94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063178" y="3142892"/>
            <a:ext cx="272899" cy="15777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EC993D-D926-1843-B687-1C23A767D4DC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8727558" y="1419558"/>
            <a:ext cx="471378" cy="532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33C09E-73CC-EA45-BCA1-274FE6BECCD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8727558" y="1951757"/>
            <a:ext cx="471378" cy="144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3BB336A-87FC-294E-8993-195147F85CE3}"/>
              </a:ext>
            </a:extLst>
          </p:cNvPr>
          <p:cNvCxnSpPr>
            <a:stCxn id="7" idx="6"/>
            <a:endCxn id="9" idx="2"/>
          </p:cNvCxnSpPr>
          <p:nvPr/>
        </p:nvCxnSpPr>
        <p:spPr>
          <a:xfrm flipV="1">
            <a:off x="8727558" y="1951757"/>
            <a:ext cx="471378" cy="822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6BBD08-9021-1845-B016-0E0774D0DD57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8727558" y="1419558"/>
            <a:ext cx="471378" cy="1375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CBBBBCA-908B-744E-BC49-65EFAB5BEBB5}"/>
              </a:ext>
            </a:extLst>
          </p:cNvPr>
          <p:cNvCxnSpPr>
            <a:stCxn id="5" idx="6"/>
            <a:endCxn id="11" idx="2"/>
          </p:cNvCxnSpPr>
          <p:nvPr/>
        </p:nvCxnSpPr>
        <p:spPr>
          <a:xfrm>
            <a:off x="8727558" y="1419558"/>
            <a:ext cx="471378" cy="22190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5977600-A50B-264A-9345-BAAB2004A62E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8727558" y="1419558"/>
            <a:ext cx="471378" cy="3062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1E60EDA-4982-F846-B682-239130142B30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8727558" y="2096755"/>
            <a:ext cx="471378" cy="698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353311A-D5C7-1840-A834-AF3F3CB08F6C}"/>
              </a:ext>
            </a:extLst>
          </p:cNvPr>
          <p:cNvCxnSpPr>
            <a:stCxn id="6" idx="6"/>
            <a:endCxn id="11" idx="2"/>
          </p:cNvCxnSpPr>
          <p:nvPr/>
        </p:nvCxnSpPr>
        <p:spPr>
          <a:xfrm>
            <a:off x="8727558" y="2096755"/>
            <a:ext cx="471378" cy="1541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8B9E33-495C-814D-89C8-99731C8F4561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8727558" y="2096755"/>
            <a:ext cx="471378" cy="2385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17B17D-99C6-B042-BB57-EBFD9F15496B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8727558" y="2773952"/>
            <a:ext cx="471378" cy="21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98194F4-FA30-4248-B142-C01B9FB752F5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8727558" y="2773952"/>
            <a:ext cx="471378" cy="864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6C48AE-0A60-AD49-90B9-5D83D844115E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8727558" y="2773952"/>
            <a:ext cx="471378" cy="1708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DD6313C-AEE7-E848-9209-4F37DF9664C3}"/>
              </a:ext>
            </a:extLst>
          </p:cNvPr>
          <p:cNvCxnSpPr>
            <a:cxnSpLocks/>
            <a:stCxn id="14" idx="6"/>
            <a:endCxn id="9" idx="2"/>
          </p:cNvCxnSpPr>
          <p:nvPr/>
        </p:nvCxnSpPr>
        <p:spPr>
          <a:xfrm flipV="1">
            <a:off x="8727558" y="1951757"/>
            <a:ext cx="471378" cy="2057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4CB603B-0C48-7844-884F-182F8F0AC7F1}"/>
              </a:ext>
            </a:extLst>
          </p:cNvPr>
          <p:cNvCxnSpPr>
            <a:stCxn id="14" idx="6"/>
            <a:endCxn id="10" idx="2"/>
          </p:cNvCxnSpPr>
          <p:nvPr/>
        </p:nvCxnSpPr>
        <p:spPr>
          <a:xfrm flipV="1">
            <a:off x="8727558" y="2795181"/>
            <a:ext cx="471378" cy="1213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9FE5183-ECEF-BF4B-990C-3993C2CAF336}"/>
              </a:ext>
            </a:extLst>
          </p:cNvPr>
          <p:cNvCxnSpPr>
            <a:stCxn id="14" idx="6"/>
            <a:endCxn id="11" idx="2"/>
          </p:cNvCxnSpPr>
          <p:nvPr/>
        </p:nvCxnSpPr>
        <p:spPr>
          <a:xfrm flipV="1">
            <a:off x="8727558" y="3638605"/>
            <a:ext cx="471378" cy="370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C47C41B-8F38-6544-962E-E2FABC4C3509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8727558" y="4009179"/>
            <a:ext cx="471378" cy="472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2A767B-EA9F-F249-8786-1729546347E0}"/>
              </a:ext>
            </a:extLst>
          </p:cNvPr>
          <p:cNvCxnSpPr>
            <a:stCxn id="15" idx="6"/>
            <a:endCxn id="9" idx="2"/>
          </p:cNvCxnSpPr>
          <p:nvPr/>
        </p:nvCxnSpPr>
        <p:spPr>
          <a:xfrm flipV="1">
            <a:off x="8727558" y="1951757"/>
            <a:ext cx="471378" cy="2734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54E0241-2F44-084D-A283-74E166DE5871}"/>
              </a:ext>
            </a:extLst>
          </p:cNvPr>
          <p:cNvCxnSpPr>
            <a:stCxn id="15" idx="6"/>
            <a:endCxn id="10" idx="2"/>
          </p:cNvCxnSpPr>
          <p:nvPr/>
        </p:nvCxnSpPr>
        <p:spPr>
          <a:xfrm flipV="1">
            <a:off x="8727558" y="2795181"/>
            <a:ext cx="471378" cy="1891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7F3E786-48FD-0047-A6BE-B5087A93AD31}"/>
              </a:ext>
            </a:extLst>
          </p:cNvPr>
          <p:cNvCxnSpPr>
            <a:stCxn id="15" idx="6"/>
            <a:endCxn id="11" idx="2"/>
          </p:cNvCxnSpPr>
          <p:nvPr/>
        </p:nvCxnSpPr>
        <p:spPr>
          <a:xfrm flipV="1">
            <a:off x="8727558" y="3638605"/>
            <a:ext cx="471378" cy="1047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220853-A17E-8544-85F5-AB40E0298B44}"/>
              </a:ext>
            </a:extLst>
          </p:cNvPr>
          <p:cNvCxnSpPr>
            <a:stCxn id="15" idx="6"/>
            <a:endCxn id="12" idx="2"/>
          </p:cNvCxnSpPr>
          <p:nvPr/>
        </p:nvCxnSpPr>
        <p:spPr>
          <a:xfrm flipV="1">
            <a:off x="8727558" y="4482029"/>
            <a:ext cx="471378" cy="204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D2B7D42-F0E9-D241-B0EC-05C97A8C48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 flipV="1">
            <a:off x="8727558" y="1951757"/>
            <a:ext cx="471378" cy="3411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5913E2E-E185-194F-BCF7-8F78D2E69849}"/>
              </a:ext>
            </a:extLst>
          </p:cNvPr>
          <p:cNvCxnSpPr>
            <a:stCxn id="16" idx="6"/>
            <a:endCxn id="10" idx="2"/>
          </p:cNvCxnSpPr>
          <p:nvPr/>
        </p:nvCxnSpPr>
        <p:spPr>
          <a:xfrm flipV="1">
            <a:off x="8727558" y="2795181"/>
            <a:ext cx="471378" cy="2568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79E6C22-AD8B-1549-9532-9A69F333FC1D}"/>
              </a:ext>
            </a:extLst>
          </p:cNvPr>
          <p:cNvCxnSpPr>
            <a:stCxn id="16" idx="6"/>
            <a:endCxn id="11" idx="2"/>
          </p:cNvCxnSpPr>
          <p:nvPr/>
        </p:nvCxnSpPr>
        <p:spPr>
          <a:xfrm flipV="1">
            <a:off x="8727558" y="3638605"/>
            <a:ext cx="471378" cy="1724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4D8FD6-D990-1946-92B7-4C6CDADF88D4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 flipV="1">
            <a:off x="8727558" y="4482029"/>
            <a:ext cx="471378" cy="881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CB466D-001E-9B4E-9753-A05CF2D93B17}"/>
              </a:ext>
            </a:extLst>
          </p:cNvPr>
          <p:cNvCxnSpPr>
            <a:stCxn id="9" idx="6"/>
            <a:endCxn id="23" idx="2"/>
          </p:cNvCxnSpPr>
          <p:nvPr/>
        </p:nvCxnSpPr>
        <p:spPr>
          <a:xfrm>
            <a:off x="9741196" y="1951757"/>
            <a:ext cx="322521" cy="1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2E6EB4F-D45D-AA4A-AE54-9D3E191EBAEA}"/>
              </a:ext>
            </a:extLst>
          </p:cNvPr>
          <p:cNvCxnSpPr>
            <a:stCxn id="9" idx="6"/>
            <a:endCxn id="24" idx="2"/>
          </p:cNvCxnSpPr>
          <p:nvPr/>
        </p:nvCxnSpPr>
        <p:spPr>
          <a:xfrm>
            <a:off x="9741196" y="1951757"/>
            <a:ext cx="322521" cy="853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4813D17-4CBA-E748-92E6-8544317723D2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9741196" y="1951757"/>
            <a:ext cx="322521" cy="1696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31368A0-13D8-9A4F-8B9E-D004A6578F18}"/>
              </a:ext>
            </a:extLst>
          </p:cNvPr>
          <p:cNvCxnSpPr>
            <a:stCxn id="9" idx="6"/>
            <a:endCxn id="26" idx="2"/>
          </p:cNvCxnSpPr>
          <p:nvPr/>
        </p:nvCxnSpPr>
        <p:spPr>
          <a:xfrm>
            <a:off x="9741196" y="1951757"/>
            <a:ext cx="322521" cy="2540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1617427-9AF9-754C-A882-336923A54376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 flipV="1">
            <a:off x="9741196" y="1961818"/>
            <a:ext cx="322521" cy="833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9E7027B-677E-F142-B0B5-49615618253B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9741196" y="2795181"/>
            <a:ext cx="322521" cy="1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C7CF931-7BE7-AD45-B0BF-3E6F1945D386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9741196" y="2795181"/>
            <a:ext cx="322521" cy="853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7EBA68B-E593-F942-A97F-8BBFC3E5E7B7}"/>
              </a:ext>
            </a:extLst>
          </p:cNvPr>
          <p:cNvCxnSpPr>
            <a:stCxn id="10" idx="6"/>
            <a:endCxn id="26" idx="2"/>
          </p:cNvCxnSpPr>
          <p:nvPr/>
        </p:nvCxnSpPr>
        <p:spPr>
          <a:xfrm>
            <a:off x="9741196" y="2795181"/>
            <a:ext cx="322521" cy="1696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2982F76-4F4C-444F-BCE6-B859C5AA825F}"/>
              </a:ext>
            </a:extLst>
          </p:cNvPr>
          <p:cNvCxnSpPr>
            <a:stCxn id="11" idx="6"/>
            <a:endCxn id="23" idx="2"/>
          </p:cNvCxnSpPr>
          <p:nvPr/>
        </p:nvCxnSpPr>
        <p:spPr>
          <a:xfrm flipV="1">
            <a:off x="9741196" y="1961818"/>
            <a:ext cx="322521" cy="1676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0AE89FD-DF9A-1346-BC3F-0083C00EC5AA}"/>
              </a:ext>
            </a:extLst>
          </p:cNvPr>
          <p:cNvCxnSpPr>
            <a:stCxn id="11" idx="6"/>
            <a:endCxn id="24" idx="2"/>
          </p:cNvCxnSpPr>
          <p:nvPr/>
        </p:nvCxnSpPr>
        <p:spPr>
          <a:xfrm flipV="1">
            <a:off x="9741196" y="2805242"/>
            <a:ext cx="322521" cy="833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21E273B-EB0D-EA44-AD2C-56EBB04DDCB0}"/>
              </a:ext>
            </a:extLst>
          </p:cNvPr>
          <p:cNvCxnSpPr>
            <a:stCxn id="11" idx="6"/>
            <a:endCxn id="25" idx="2"/>
          </p:cNvCxnSpPr>
          <p:nvPr/>
        </p:nvCxnSpPr>
        <p:spPr>
          <a:xfrm>
            <a:off x="9741196" y="3638605"/>
            <a:ext cx="322521" cy="1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14937D7-BE50-6B43-831C-55534937946C}"/>
              </a:ext>
            </a:extLst>
          </p:cNvPr>
          <p:cNvCxnSpPr>
            <a:stCxn id="11" idx="6"/>
            <a:endCxn id="26" idx="2"/>
          </p:cNvCxnSpPr>
          <p:nvPr/>
        </p:nvCxnSpPr>
        <p:spPr>
          <a:xfrm>
            <a:off x="9741196" y="3638605"/>
            <a:ext cx="322521" cy="853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48205F2-261D-A149-B0DF-9C6DDA79EB27}"/>
              </a:ext>
            </a:extLst>
          </p:cNvPr>
          <p:cNvCxnSpPr>
            <a:stCxn id="12" idx="6"/>
            <a:endCxn id="23" idx="2"/>
          </p:cNvCxnSpPr>
          <p:nvPr/>
        </p:nvCxnSpPr>
        <p:spPr>
          <a:xfrm flipV="1">
            <a:off x="9741196" y="1961818"/>
            <a:ext cx="322521" cy="2520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2EC4EEF-5382-7543-B5B1-55E3D106A3EF}"/>
              </a:ext>
            </a:extLst>
          </p:cNvPr>
          <p:cNvCxnSpPr>
            <a:stCxn id="12" idx="6"/>
            <a:endCxn id="24" idx="2"/>
          </p:cNvCxnSpPr>
          <p:nvPr/>
        </p:nvCxnSpPr>
        <p:spPr>
          <a:xfrm flipV="1">
            <a:off x="9741196" y="2805242"/>
            <a:ext cx="322521" cy="1676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81F1E3F-55FD-384E-9CDB-0EE9DCBABCE8}"/>
              </a:ext>
            </a:extLst>
          </p:cNvPr>
          <p:cNvCxnSpPr>
            <a:stCxn id="12" idx="6"/>
            <a:endCxn id="25" idx="2"/>
          </p:cNvCxnSpPr>
          <p:nvPr/>
        </p:nvCxnSpPr>
        <p:spPr>
          <a:xfrm flipV="1">
            <a:off x="9741196" y="3648666"/>
            <a:ext cx="322521" cy="833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53EB233-0682-7A40-B442-E770868E97BA}"/>
              </a:ext>
            </a:extLst>
          </p:cNvPr>
          <p:cNvCxnSpPr>
            <a:stCxn id="12" idx="6"/>
            <a:endCxn id="26" idx="2"/>
          </p:cNvCxnSpPr>
          <p:nvPr/>
        </p:nvCxnSpPr>
        <p:spPr>
          <a:xfrm>
            <a:off x="9741196" y="4482029"/>
            <a:ext cx="322521" cy="1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1A102E3-5292-F047-AF64-1F215141732B}"/>
              </a:ext>
            </a:extLst>
          </p:cNvPr>
          <p:cNvCxnSpPr>
            <a:stCxn id="23" idx="6"/>
            <a:endCxn id="27" idx="2"/>
          </p:cNvCxnSpPr>
          <p:nvPr/>
        </p:nvCxnSpPr>
        <p:spPr>
          <a:xfrm>
            <a:off x="10605977" y="1961818"/>
            <a:ext cx="322521" cy="1245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E4C4631-767A-3749-B523-46063A14D612}"/>
              </a:ext>
            </a:extLst>
          </p:cNvPr>
          <p:cNvCxnSpPr>
            <a:stCxn id="24" idx="6"/>
            <a:endCxn id="27" idx="2"/>
          </p:cNvCxnSpPr>
          <p:nvPr/>
        </p:nvCxnSpPr>
        <p:spPr>
          <a:xfrm>
            <a:off x="10605977" y="2805242"/>
            <a:ext cx="322521" cy="401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70061BC-F960-074E-8BDA-9835BD0B1ECB}"/>
              </a:ext>
            </a:extLst>
          </p:cNvPr>
          <p:cNvCxnSpPr>
            <a:stCxn id="25" idx="6"/>
            <a:endCxn id="27" idx="2"/>
          </p:cNvCxnSpPr>
          <p:nvPr/>
        </p:nvCxnSpPr>
        <p:spPr>
          <a:xfrm flipV="1">
            <a:off x="10605977" y="3207240"/>
            <a:ext cx="322521" cy="44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1F3BFF3-1522-F74F-96B6-092A020D35C2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 flipV="1">
            <a:off x="10605977" y="3207240"/>
            <a:ext cx="322521" cy="128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0C1AF86-5517-EC4E-AFFE-ED151EC59405}"/>
              </a:ext>
            </a:extLst>
          </p:cNvPr>
          <p:cNvCxnSpPr/>
          <p:nvPr/>
        </p:nvCxnSpPr>
        <p:spPr>
          <a:xfrm>
            <a:off x="11470758" y="3221777"/>
            <a:ext cx="404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108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5A8AE2-E463-EE45-8EDF-9B5294F9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77"/>
          <a:stretch/>
        </p:blipFill>
        <p:spPr>
          <a:xfrm>
            <a:off x="2801962" y="1690688"/>
            <a:ext cx="25223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152</a:t>
            </a:fld>
            <a:endParaRPr lang="en-US"/>
          </a:p>
        </p:txBody>
      </p:sp>
      <p:pic>
        <p:nvPicPr>
          <p:cNvPr id="8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605B07-695A-D245-B7D7-29D4B03B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1"/>
          <a:stretch/>
        </p:blipFill>
        <p:spPr>
          <a:xfrm>
            <a:off x="5324353" y="1690688"/>
            <a:ext cx="38708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347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5A8AE2-E463-EE45-8EDF-9B5294F9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77"/>
          <a:stretch/>
        </p:blipFill>
        <p:spPr>
          <a:xfrm>
            <a:off x="2801962" y="1690688"/>
            <a:ext cx="25223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153</a:t>
            </a:fld>
            <a:endParaRPr lang="en-US"/>
          </a:p>
        </p:txBody>
      </p:sp>
      <p:pic>
        <p:nvPicPr>
          <p:cNvPr id="8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605B07-695A-D245-B7D7-29D4B03B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1"/>
          <a:stretch/>
        </p:blipFill>
        <p:spPr>
          <a:xfrm>
            <a:off x="5324353" y="1690688"/>
            <a:ext cx="3870841" cy="43513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EBD90B-68C1-9547-8DAA-60CE7C563FBA}"/>
              </a:ext>
            </a:extLst>
          </p:cNvPr>
          <p:cNvSpPr/>
          <p:nvPr/>
        </p:nvSpPr>
        <p:spPr>
          <a:xfrm>
            <a:off x="2801962" y="1811589"/>
            <a:ext cx="901938" cy="41095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724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5A8AE2-E463-EE45-8EDF-9B5294F9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77"/>
          <a:stretch/>
        </p:blipFill>
        <p:spPr>
          <a:xfrm>
            <a:off x="2801962" y="1690688"/>
            <a:ext cx="25223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154</a:t>
            </a:fld>
            <a:endParaRPr lang="en-US"/>
          </a:p>
        </p:txBody>
      </p:sp>
      <p:pic>
        <p:nvPicPr>
          <p:cNvPr id="8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605B07-695A-D245-B7D7-29D4B03B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1"/>
          <a:stretch/>
        </p:blipFill>
        <p:spPr>
          <a:xfrm>
            <a:off x="5324353" y="1690688"/>
            <a:ext cx="3870841" cy="43513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EBD90B-68C1-9547-8DAA-60CE7C563FBA}"/>
              </a:ext>
            </a:extLst>
          </p:cNvPr>
          <p:cNvSpPr/>
          <p:nvPr/>
        </p:nvSpPr>
        <p:spPr>
          <a:xfrm>
            <a:off x="5324353" y="1805128"/>
            <a:ext cx="1863525" cy="41095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026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5A8AE2-E463-EE45-8EDF-9B5294F9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77"/>
          <a:stretch/>
        </p:blipFill>
        <p:spPr>
          <a:xfrm>
            <a:off x="2801962" y="1690688"/>
            <a:ext cx="25223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155</a:t>
            </a:fld>
            <a:endParaRPr lang="en-US"/>
          </a:p>
        </p:txBody>
      </p:sp>
      <p:pic>
        <p:nvPicPr>
          <p:cNvPr id="8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605B07-695A-D245-B7D7-29D4B03B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1"/>
          <a:stretch/>
        </p:blipFill>
        <p:spPr>
          <a:xfrm>
            <a:off x="5324353" y="1690688"/>
            <a:ext cx="3870841" cy="43513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EBD90B-68C1-9547-8DAA-60CE7C563FBA}"/>
              </a:ext>
            </a:extLst>
          </p:cNvPr>
          <p:cNvSpPr/>
          <p:nvPr/>
        </p:nvSpPr>
        <p:spPr>
          <a:xfrm>
            <a:off x="7259773" y="1811589"/>
            <a:ext cx="1863525" cy="41095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3364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5A8AE2-E463-EE45-8EDF-9B5294F9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77"/>
          <a:stretch/>
        </p:blipFill>
        <p:spPr>
          <a:xfrm>
            <a:off x="2801962" y="1690688"/>
            <a:ext cx="25223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156</a:t>
            </a:fld>
            <a:endParaRPr lang="en-US"/>
          </a:p>
        </p:txBody>
      </p:sp>
      <p:pic>
        <p:nvPicPr>
          <p:cNvPr id="8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605B07-695A-D245-B7D7-29D4B03B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1"/>
          <a:stretch/>
        </p:blipFill>
        <p:spPr>
          <a:xfrm>
            <a:off x="5324353" y="1690688"/>
            <a:ext cx="38708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086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5A8AE2-E463-EE45-8EDF-9B5294F9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77"/>
          <a:stretch/>
        </p:blipFill>
        <p:spPr>
          <a:xfrm>
            <a:off x="2801962" y="1690688"/>
            <a:ext cx="25223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157</a:t>
            </a:fld>
            <a:endParaRPr lang="en-US"/>
          </a:p>
        </p:txBody>
      </p:sp>
      <p:pic>
        <p:nvPicPr>
          <p:cNvPr id="8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605B07-695A-D245-B7D7-29D4B03B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1"/>
          <a:stretch/>
        </p:blipFill>
        <p:spPr>
          <a:xfrm>
            <a:off x="5324353" y="1690688"/>
            <a:ext cx="3870841" cy="43513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EBD90B-68C1-9547-8DAA-60CE7C563FBA}"/>
              </a:ext>
            </a:extLst>
          </p:cNvPr>
          <p:cNvSpPr/>
          <p:nvPr/>
        </p:nvSpPr>
        <p:spPr>
          <a:xfrm>
            <a:off x="2905245" y="3275635"/>
            <a:ext cx="6218053" cy="26454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179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158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BD9F91-E346-8E4A-95AB-589AE8E2AF63}"/>
              </a:ext>
            </a:extLst>
          </p:cNvPr>
          <p:cNvCxnSpPr/>
          <p:nvPr/>
        </p:nvCxnSpPr>
        <p:spPr>
          <a:xfrm flipH="1">
            <a:off x="6177516" y="1286540"/>
            <a:ext cx="1290826" cy="115894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DC40AB-BACB-D543-A017-1156BEF4F767}"/>
              </a:ext>
            </a:extLst>
          </p:cNvPr>
          <p:cNvSpPr txBox="1"/>
          <p:nvPr/>
        </p:nvSpPr>
        <p:spPr>
          <a:xfrm>
            <a:off x="7468342" y="898180"/>
            <a:ext cx="2611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“Small” and “large” modification intensities.</a:t>
            </a:r>
          </a:p>
        </p:txBody>
      </p:sp>
    </p:spTree>
    <p:extLst>
      <p:ext uri="{BB962C8B-B14F-4D97-AF65-F5344CB8AC3E}">
        <p14:creationId xmlns:p14="http://schemas.microsoft.com/office/powerpoint/2010/main" val="358207404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159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C37D7B-1E95-F14C-8139-010A8E8296C2}"/>
              </a:ext>
            </a:extLst>
          </p:cNvPr>
          <p:cNvSpPr/>
          <p:nvPr/>
        </p:nvSpPr>
        <p:spPr>
          <a:xfrm>
            <a:off x="4263656" y="3848986"/>
            <a:ext cx="2817628" cy="2339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DC88-322A-B942-ABF8-3FA5E5C1E937}"/>
              </a:ext>
            </a:extLst>
          </p:cNvPr>
          <p:cNvSpPr txBox="1"/>
          <p:nvPr/>
        </p:nvSpPr>
        <p:spPr>
          <a:xfrm>
            <a:off x="1084520" y="6187227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(40.8, </a:t>
            </a:r>
            <a:r>
              <a:rPr lang="en-US" b="1" dirty="0">
                <a:solidFill>
                  <a:schemeClr val="accent2"/>
                </a:solidFill>
              </a:rPr>
              <a:t>1.94</a:t>
            </a:r>
            <a:r>
              <a:rPr lang="en-US" dirty="0"/>
              <a:t>, 1.66, 1.61, 1.55, 1.47, 1.42)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9B4C6-9EE8-2349-ACE9-E16B3FB05E62}"/>
              </a:ext>
            </a:extLst>
          </p:cNvPr>
          <p:cNvSpPr txBox="1"/>
          <p:nvPr/>
        </p:nvSpPr>
        <p:spPr>
          <a:xfrm>
            <a:off x="5542975" y="6181911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(40.8, 2.80, 2.52, </a:t>
            </a:r>
            <a:r>
              <a:rPr lang="en-US" b="1" dirty="0">
                <a:solidFill>
                  <a:schemeClr val="accent2"/>
                </a:solidFill>
              </a:rPr>
              <a:t>2.22</a:t>
            </a:r>
            <a:r>
              <a:rPr lang="en-US" dirty="0"/>
              <a:t>, 2.10, 2.01, 1.95)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0696C-52F1-F347-AAAF-2996009C7577}"/>
              </a:ext>
            </a:extLst>
          </p:cNvPr>
          <p:cNvSpPr txBox="1"/>
          <p:nvPr/>
        </p:nvSpPr>
        <p:spPr>
          <a:xfrm>
            <a:off x="2734558" y="57057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C659B-7660-E841-96DD-F515FA4E7CEC}"/>
              </a:ext>
            </a:extLst>
          </p:cNvPr>
          <p:cNvSpPr txBox="1"/>
          <p:nvPr/>
        </p:nvSpPr>
        <p:spPr>
          <a:xfrm>
            <a:off x="5124893" y="5709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4B0C8-15D0-D148-AC66-22A42AC42FCB}"/>
              </a:ext>
            </a:extLst>
          </p:cNvPr>
          <p:cNvSpPr txBox="1"/>
          <p:nvPr/>
        </p:nvSpPr>
        <p:spPr>
          <a:xfrm>
            <a:off x="7317499" y="57057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5D560-FA0C-354F-9B47-1CA07471C6D0}"/>
              </a:ext>
            </a:extLst>
          </p:cNvPr>
          <p:cNvSpPr txBox="1"/>
          <p:nvPr/>
        </p:nvSpPr>
        <p:spPr>
          <a:xfrm>
            <a:off x="9457442" y="571513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6 / 2 = 3</a:t>
            </a:r>
          </a:p>
        </p:txBody>
      </p:sp>
    </p:spTree>
    <p:extLst>
      <p:ext uri="{BB962C8B-B14F-4D97-AF65-F5344CB8AC3E}">
        <p14:creationId xmlns:p14="http://schemas.microsoft.com/office/powerpoint/2010/main" val="3499690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8079-78E1-0C44-AD80-D3318E3F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Iskandaryan</a:t>
            </a:r>
            <a:r>
              <a:rPr lang="en-US" dirty="0"/>
              <a:t> et. al. (2020)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6074D-A3BD-844D-A25A-97874EDC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29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Determine if weather has effect on the outcome of a soccer match.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Weather significantly helps classification models.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</a:rPr>
              <a:t>Method has </a:t>
            </a:r>
            <a:r>
              <a:rPr lang="en-US" b="1" i="1" dirty="0">
                <a:solidFill>
                  <a:schemeClr val="accent6"/>
                </a:solidFill>
              </a:rPr>
              <a:t>not</a:t>
            </a:r>
            <a:r>
              <a:rPr lang="en-US" i="1" dirty="0">
                <a:solidFill>
                  <a:schemeClr val="accent6"/>
                </a:solidFill>
              </a:rPr>
              <a:t> been applied to horse racing, allows us to fill this gap.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A059F-8473-CC4F-BB7B-DFC9D64C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16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9589F9E-E66B-E74C-9776-C9E607599F9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https://www.mdpi.com/2076-3417/10/19/6750/htm</a:t>
            </a:r>
            <a:endParaRPr lang="en-US" dirty="0"/>
          </a:p>
        </p:txBody>
      </p:sp>
      <p:pic>
        <p:nvPicPr>
          <p:cNvPr id="7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2A7E93BA-6553-EF4E-825E-0B75BD96C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304" y="2274946"/>
            <a:ext cx="4600971" cy="29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2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525E-E976-CA4F-9DE2-B9A0014B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Kashavkin’s</a:t>
            </a:r>
            <a:r>
              <a:rPr lang="en-US" dirty="0"/>
              <a:t> Horse Racing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90CAD-241A-9647-9ADA-19135F1332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84698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Contains &gt; </a:t>
                </a:r>
                <a:r>
                  <a:rPr lang="en-US" b="1" dirty="0"/>
                  <a:t>400,000</a:t>
                </a:r>
                <a:r>
                  <a:rPr lang="en-US" dirty="0"/>
                  <a:t> races across the world from 1990 to 2020.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Most importantly, includes:</a:t>
                </a:r>
              </a:p>
              <a:p>
                <a:pPr lvl="1"/>
                <a:r>
                  <a:rPr lang="en-US" dirty="0"/>
                  <a:t>Racetrack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to find close weather stations</a:t>
                </a:r>
              </a:p>
              <a:p>
                <a:pPr lvl="1"/>
                <a:r>
                  <a:rPr lang="en-US" dirty="0"/>
                  <a:t>Date and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to get accurate weather readings</a:t>
                </a:r>
              </a:p>
              <a:p>
                <a:pPr lvl="1"/>
                <a:r>
                  <a:rPr lang="en-US" dirty="0"/>
                  <a:t>Finishing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to serve as labels</a:t>
                </a:r>
              </a:p>
              <a:p>
                <a:pPr lvl="1"/>
                <a:r>
                  <a:rPr lang="en-US" dirty="0"/>
                  <a:t>Public odds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to serve as baseline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Needs </a:t>
                </a:r>
                <a:r>
                  <a:rPr lang="en-US" i="1" dirty="0"/>
                  <a:t>lots</a:t>
                </a:r>
                <a:r>
                  <a:rPr lang="en-US" dirty="0"/>
                  <a:t> of cleaning … (details omitted)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90CAD-241A-9647-9ADA-19135F1332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846980" cy="4351338"/>
              </a:xfrm>
              <a:blipFill>
                <a:blip r:embed="rId3"/>
                <a:stretch>
                  <a:fillRect l="-117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B9646-2E32-3E4D-9657-FACC2807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18</a:t>
            </a:fld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6C01B69-3D26-8A4F-895A-E2F77E0C0FF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10070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https://www.kaggle.com/hwaitt/horse-racing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7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4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4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46D1-9053-E249-B83A-35BC5C74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Meteorological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FF34-9A11-144A-BD7F-AAFB3BEA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Focus on </a:t>
            </a:r>
            <a:r>
              <a:rPr lang="en-US" b="1" dirty="0"/>
              <a:t>one</a:t>
            </a:r>
            <a:r>
              <a:rPr lang="en-US" dirty="0"/>
              <a:t> country to avoid inconsistent weather practices.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631E7-4FAD-D64D-8431-5100B30E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AC083AE-2554-CF43-B7BA-FF543F8E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945" y="2377694"/>
            <a:ext cx="4115181" cy="41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BA95D0F5-FA9D-E147-B214-7887C577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945" y="2377694"/>
            <a:ext cx="4115181" cy="4115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446D1-9053-E249-B83A-35BC5C74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Meteorological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FF34-9A11-144A-BD7F-AAFB3BEA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Focus on </a:t>
            </a:r>
            <a:r>
              <a:rPr lang="en-US" b="1" dirty="0"/>
              <a:t>one</a:t>
            </a:r>
            <a:r>
              <a:rPr lang="en-US" dirty="0"/>
              <a:t> country to avoid inconsistent weather practices.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631E7-4FAD-D64D-8431-5100B30E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8B33AE-253C-0247-9E5D-6ED48FCD963C}"/>
              </a:ext>
            </a:extLst>
          </p:cNvPr>
          <p:cNvCxnSpPr>
            <a:cxnSpLocks/>
          </p:cNvCxnSpPr>
          <p:nvPr/>
        </p:nvCxnSpPr>
        <p:spPr>
          <a:xfrm>
            <a:off x="3742660" y="3817088"/>
            <a:ext cx="1380460" cy="1842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447198-8C3E-B648-937F-B8756FC97317}"/>
              </a:ext>
            </a:extLst>
          </p:cNvPr>
          <p:cNvSpPr txBox="1"/>
          <p:nvPr/>
        </p:nvSpPr>
        <p:spPr>
          <a:xfrm>
            <a:off x="1307939" y="3489734"/>
            <a:ext cx="2416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Doesn’t work... See paper.</a:t>
            </a:r>
          </a:p>
        </p:txBody>
      </p:sp>
    </p:spTree>
    <p:extLst>
      <p:ext uri="{BB962C8B-B14F-4D97-AF65-F5344CB8AC3E}">
        <p14:creationId xmlns:p14="http://schemas.microsoft.com/office/powerpoint/2010/main" val="61522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C194089-5866-7A4E-A721-80C9B76C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945" y="2377694"/>
            <a:ext cx="4115181" cy="4115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446D1-9053-E249-B83A-35BC5C74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Meteorological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FF34-9A11-144A-BD7F-AAFB3BEA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Focus on </a:t>
            </a:r>
            <a:r>
              <a:rPr lang="en-US" b="1" dirty="0"/>
              <a:t>one</a:t>
            </a:r>
            <a:r>
              <a:rPr lang="en-US" dirty="0"/>
              <a:t> country to avoid inconsistent weather practices.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631E7-4FAD-D64D-8431-5100B30E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2491F-B9FB-D745-AF98-FD9E7099BD4C}"/>
              </a:ext>
            </a:extLst>
          </p:cNvPr>
          <p:cNvSpPr txBox="1"/>
          <p:nvPr/>
        </p:nvSpPr>
        <p:spPr>
          <a:xfrm>
            <a:off x="8599965" y="3078424"/>
            <a:ext cx="3206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 Eireann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Clean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Hourly readings.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E4C97-6598-E349-BA7F-8A51BBE317C5}"/>
              </a:ext>
            </a:extLst>
          </p:cNvPr>
          <p:cNvCxnSpPr>
            <a:cxnSpLocks/>
          </p:cNvCxnSpPr>
          <p:nvPr/>
        </p:nvCxnSpPr>
        <p:spPr>
          <a:xfrm flipV="1">
            <a:off x="6096000" y="4136065"/>
            <a:ext cx="2388781" cy="1127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058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BBDD-7A22-9544-8F5E-69E3D0BA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Meteorological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54201-5E41-FE4C-A090-EC9472CD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7280B7B-FB67-384B-9888-118808A22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922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Station readings include: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pPr lvl="1"/>
            <a:r>
              <a:rPr lang="en-US" dirty="0"/>
              <a:t>Pressure</a:t>
            </a:r>
          </a:p>
          <a:p>
            <a:pPr lvl="1"/>
            <a:r>
              <a:rPr lang="en-US" dirty="0"/>
              <a:t>Rainfall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04B1AE9-9BBC-F74A-A9C0-B4936AE8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1690688"/>
            <a:ext cx="3364706" cy="4486275"/>
          </a:xfrm>
          <a:prstGeom prst="rect">
            <a:avLst/>
          </a:prstGeom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F113C494-5774-5A49-9976-7B38783B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997" y="2415103"/>
            <a:ext cx="306603" cy="3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umidity Icon | Lovely Weather 2 Iconset | Custom Icon Design">
            <a:extLst>
              <a:ext uri="{FF2B5EF4-FFF2-40B4-BE49-F238E27FC236}">
                <a16:creationId xmlns:a16="http://schemas.microsoft.com/office/drawing/2014/main" id="{AB89D66D-53D6-8442-A78B-61367469D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24" y="2762904"/>
            <a:ext cx="383357" cy="38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Free Pressure Gauge Clipart in AI, SVG, EPS or PSD">
            <a:extLst>
              <a:ext uri="{FF2B5EF4-FFF2-40B4-BE49-F238E27FC236}">
                <a16:creationId xmlns:a16="http://schemas.microsoft.com/office/drawing/2014/main" id="{16010ADE-A622-5640-AD74-94BE8A57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03" y="3146261"/>
            <a:ext cx="400243" cy="40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ain clipart transparent background 7 - Clipart World">
            <a:extLst>
              <a:ext uri="{FF2B5EF4-FFF2-40B4-BE49-F238E27FC236}">
                <a16:creationId xmlns:a16="http://schemas.microsoft.com/office/drawing/2014/main" id="{CF48685E-95E2-4E4B-AA36-DBDBB126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24" y="3580978"/>
            <a:ext cx="384829" cy="38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1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3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7613-38C3-084C-80BD-39C4B540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Racecourses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4DCC-9D13-A64A-B370-CC8679B9C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67307" cy="18926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Must locate the racecourses to match to weather stations.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Google’s Geocoding API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DA0EF-6F13-C042-8944-06EF87EC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25</a:t>
            </a:fld>
            <a:endParaRPr lang="en-US"/>
          </a:p>
        </p:txBody>
      </p:sp>
      <p:pic>
        <p:nvPicPr>
          <p:cNvPr id="37890" name="Picture 2" descr="Google Maps Logo - PNG and Vector - Logo Download">
            <a:extLst>
              <a:ext uri="{FF2B5EF4-FFF2-40B4-BE49-F238E27FC236}">
                <a16:creationId xmlns:a16="http://schemas.microsoft.com/office/drawing/2014/main" id="{62402F89-37DB-0140-BE3E-C94C0C891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943" y="3853231"/>
            <a:ext cx="1305296" cy="18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FFA2AA-D3A6-514B-BF21-2DABBF818D40}"/>
              </a:ext>
            </a:extLst>
          </p:cNvPr>
          <p:cNvSpPr/>
          <p:nvPr/>
        </p:nvSpPr>
        <p:spPr>
          <a:xfrm>
            <a:off x="1262031" y="4237667"/>
            <a:ext cx="640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Tell me where is</a:t>
            </a:r>
            <a:r>
              <a:rPr lang="en-US" dirty="0">
                <a:latin typeface="Courier" pitchFamily="2" charset="0"/>
              </a:rPr>
              <a:t> &lt;racecourse name&gt; </a:t>
            </a:r>
            <a:r>
              <a:rPr lang="en-US" dirty="0"/>
              <a:t>racecourse in Ireland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B2D383-E52F-9D49-9593-F73A6C172DA8}"/>
              </a:ext>
            </a:extLst>
          </p:cNvPr>
          <p:cNvCxnSpPr>
            <a:cxnSpLocks/>
          </p:cNvCxnSpPr>
          <p:nvPr/>
        </p:nvCxnSpPr>
        <p:spPr>
          <a:xfrm flipH="1">
            <a:off x="7824123" y="5480050"/>
            <a:ext cx="984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E4C8D7-5947-5B41-B271-85C1D42E59A7}"/>
              </a:ext>
            </a:extLst>
          </p:cNvPr>
          <p:cNvSpPr txBox="1"/>
          <p:nvPr/>
        </p:nvSpPr>
        <p:spPr>
          <a:xfrm>
            <a:off x="2672866" y="5295384"/>
            <a:ext cx="499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&lt;racecourse name&gt; </a:t>
            </a:r>
            <a:r>
              <a:rPr lang="en-US" dirty="0"/>
              <a:t>is at</a:t>
            </a:r>
            <a:r>
              <a:rPr lang="en-US" dirty="0">
                <a:latin typeface="Courier" pitchFamily="2" charset="0"/>
              </a:rPr>
              <a:t> &lt;coordinates&gt;</a:t>
            </a:r>
            <a:r>
              <a:rPr lang="en-US" dirty="0"/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45E727-267B-BB46-B375-C8258364E047}"/>
              </a:ext>
            </a:extLst>
          </p:cNvPr>
          <p:cNvCxnSpPr>
            <a:cxnSpLocks/>
          </p:cNvCxnSpPr>
          <p:nvPr/>
        </p:nvCxnSpPr>
        <p:spPr>
          <a:xfrm>
            <a:off x="7824123" y="4422333"/>
            <a:ext cx="984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810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29A5-08A9-C746-9000-A68FBCCA1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 Races w/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303D1-6F19-F846-B3AE-7BE53AF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182BE9-0949-0C43-9E08-701655898E81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106610" cy="4179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For each race: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Locate racecourse.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nearest open weather station.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most recent hourly weather reading.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96E26B22-61EF-8C49-87CE-3E3B38FA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121" y="365125"/>
            <a:ext cx="4362690" cy="58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29A5-08A9-C746-9000-A68FBCCA1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 Races w/ Weather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C672BEE-C2AE-1B42-B240-90D8A7AD2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5120" y="365125"/>
            <a:ext cx="4362690" cy="58169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303D1-6F19-F846-B3AE-7BE53AF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182BE9-0949-0C43-9E08-701655898E81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106610" cy="4179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For each race: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Locate racecourse.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nearest open weather station.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most recent hourly weather reading.</a:t>
            </a:r>
          </a:p>
        </p:txBody>
      </p:sp>
    </p:spTree>
    <p:extLst>
      <p:ext uri="{BB962C8B-B14F-4D97-AF65-F5344CB8AC3E}">
        <p14:creationId xmlns:p14="http://schemas.microsoft.com/office/powerpoint/2010/main" val="269170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3CA9-81D4-FD4E-A39F-322399B1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26E1A-03EA-AF40-A5F1-B4F1A290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F7D5CA-0A73-1642-8B72-67EF0A5BCCC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599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Over 20,000 horse races from Ireland from 1990 to 2020 annotated with weather readings accurate to the half-hour which include:</a:t>
            </a:r>
          </a:p>
          <a:p>
            <a:r>
              <a:rPr lang="en-US" sz="2400" dirty="0"/>
              <a:t>Temperature</a:t>
            </a:r>
          </a:p>
          <a:p>
            <a:r>
              <a:rPr lang="en-US" sz="2400" dirty="0"/>
              <a:t>Humidity</a:t>
            </a:r>
          </a:p>
          <a:p>
            <a:r>
              <a:rPr lang="en-US" sz="2400" dirty="0"/>
              <a:t>Pressure</a:t>
            </a:r>
          </a:p>
          <a:p>
            <a:r>
              <a:rPr lang="en-US" sz="2400" dirty="0"/>
              <a:t>Rainfall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This dataset is a novelty of my project and made available on my GitHub.</a:t>
            </a:r>
          </a:p>
        </p:txBody>
      </p:sp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E675EEBA-30DA-7F44-B08C-A6914694F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40" y="2624961"/>
            <a:ext cx="306603" cy="3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umidity Icon | Lovely Weather 2 Iconset | Custom Icon Design">
            <a:extLst>
              <a:ext uri="{FF2B5EF4-FFF2-40B4-BE49-F238E27FC236}">
                <a16:creationId xmlns:a16="http://schemas.microsoft.com/office/drawing/2014/main" id="{5DD1B719-BB6F-CB4D-8F1E-E882B75D6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286" y="2999033"/>
            <a:ext cx="383357" cy="38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Free Pressure Gauge Clipart in AI, SVG, EPS or PSD">
            <a:extLst>
              <a:ext uri="{FF2B5EF4-FFF2-40B4-BE49-F238E27FC236}">
                <a16:creationId xmlns:a16="http://schemas.microsoft.com/office/drawing/2014/main" id="{726282D2-3AFB-004B-B97D-66D7A0F40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44" y="3475610"/>
            <a:ext cx="400243" cy="40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ABCB1E35-C7A2-2043-A21C-073AA9692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58" y="3975675"/>
            <a:ext cx="384829" cy="38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37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A1D4-C028-5741-94BB-3A340EA3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60421-99F0-D047-88ED-492109B4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</a:t>
            </a:fld>
            <a:endParaRPr lang="en-US"/>
          </a:p>
        </p:txBody>
      </p:sp>
      <p:pic>
        <p:nvPicPr>
          <p:cNvPr id="13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679B1EA8-1CD9-8E45-B9CE-E802E991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56670" y="2201217"/>
            <a:ext cx="1329778" cy="9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D719F345-0A0B-FE47-A22F-70191E36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7043" y="4692324"/>
            <a:ext cx="1329778" cy="9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DAE9974D-458D-4644-8BF4-43BB88E9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8562" y="2873378"/>
            <a:ext cx="1329778" cy="9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EC8C1235-A6AA-BE44-A3CC-C06E898C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4807" y="5433960"/>
            <a:ext cx="1329778" cy="9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C89B9EF-58F7-0A42-BA05-5EAEEFABB787}"/>
              </a:ext>
            </a:extLst>
          </p:cNvPr>
          <p:cNvSpPr/>
          <p:nvPr/>
        </p:nvSpPr>
        <p:spPr>
          <a:xfrm>
            <a:off x="3395938" y="3751197"/>
            <a:ext cx="218454" cy="218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FE4162-22B8-EF4A-A81B-92F9B4C2DB2A}"/>
              </a:ext>
            </a:extLst>
          </p:cNvPr>
          <p:cNvSpPr/>
          <p:nvPr/>
        </p:nvSpPr>
        <p:spPr>
          <a:xfrm>
            <a:off x="3247443" y="4024084"/>
            <a:ext cx="218454" cy="218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0EFD33-1507-B34D-A32B-35679836BB85}"/>
              </a:ext>
            </a:extLst>
          </p:cNvPr>
          <p:cNvSpPr/>
          <p:nvPr/>
        </p:nvSpPr>
        <p:spPr>
          <a:xfrm>
            <a:off x="3100735" y="4302923"/>
            <a:ext cx="218454" cy="218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B3E6D64-C36B-B249-9DBF-DCAD3DD60027}"/>
              </a:ext>
            </a:extLst>
          </p:cNvPr>
          <p:cNvSpPr/>
          <p:nvPr/>
        </p:nvSpPr>
        <p:spPr>
          <a:xfrm rot="1902753">
            <a:off x="1899026" y="1441072"/>
            <a:ext cx="720883" cy="4777421"/>
          </a:xfrm>
          <a:prstGeom prst="leftBrace">
            <a:avLst>
              <a:gd name="adj1" fmla="val 74352"/>
              <a:gd name="adj2" fmla="val 4525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38486717-D6C1-4045-9034-BDA309D875E0}"/>
              </a:ext>
            </a:extLst>
          </p:cNvPr>
          <p:cNvSpPr/>
          <p:nvPr/>
        </p:nvSpPr>
        <p:spPr>
          <a:xfrm rot="5400000">
            <a:off x="10785903" y="1945028"/>
            <a:ext cx="623416" cy="512378"/>
          </a:xfrm>
          <a:prstGeom prst="corner">
            <a:avLst>
              <a:gd name="adj1" fmla="val 116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587426-CE06-C644-8E2D-C8065C199993}"/>
              </a:ext>
            </a:extLst>
          </p:cNvPr>
          <p:cNvSpPr txBox="1"/>
          <p:nvPr/>
        </p:nvSpPr>
        <p:spPr>
          <a:xfrm>
            <a:off x="640364" y="2751102"/>
            <a:ext cx="1560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2-14 </a:t>
            </a:r>
            <a:r>
              <a:rPr lang="en-US" b="1" i="1" dirty="0"/>
              <a:t>runners</a:t>
            </a:r>
            <a:r>
              <a:rPr lang="en-US" i="1" dirty="0"/>
              <a:t>, </a:t>
            </a:r>
            <a:r>
              <a:rPr lang="en-US" dirty="0"/>
              <a:t>start position is the </a:t>
            </a:r>
            <a:r>
              <a:rPr lang="en-US" b="1" i="1" dirty="0"/>
              <a:t>saddle number</a:t>
            </a:r>
            <a:endParaRPr lang="en-US" b="1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D74A9D7E-2F62-5A47-875D-976D0121A572}"/>
              </a:ext>
            </a:extLst>
          </p:cNvPr>
          <p:cNvSpPr/>
          <p:nvPr/>
        </p:nvSpPr>
        <p:spPr>
          <a:xfrm>
            <a:off x="2712935" y="2512926"/>
            <a:ext cx="8128488" cy="3843424"/>
          </a:xfrm>
          <a:prstGeom prst="parallelogram">
            <a:avLst>
              <a:gd name="adj" fmla="val 57542"/>
            </a:avLst>
          </a:prstGeom>
          <a:solidFill>
            <a:srgbClr val="942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7948AA-19AC-D44E-9324-85189D689CF8}"/>
              </a:ext>
            </a:extLst>
          </p:cNvPr>
          <p:cNvSpPr txBox="1"/>
          <p:nvPr/>
        </p:nvSpPr>
        <p:spPr>
          <a:xfrm>
            <a:off x="4388125" y="4227484"/>
            <a:ext cx="49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track condition </a:t>
            </a:r>
            <a:r>
              <a:rPr lang="en-US" dirty="0">
                <a:solidFill>
                  <a:schemeClr val="bg1"/>
                </a:solidFill>
              </a:rPr>
              <a:t>has varying intensities of firmness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749150-8451-6E48-8752-85713BFF77D1}"/>
              </a:ext>
            </a:extLst>
          </p:cNvPr>
          <p:cNvSpPr txBox="1"/>
          <p:nvPr/>
        </p:nvSpPr>
        <p:spPr>
          <a:xfrm>
            <a:off x="5154257" y="1851563"/>
            <a:ext cx="551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public odds</a:t>
            </a:r>
            <a:r>
              <a:rPr lang="en-US" dirty="0"/>
              <a:t> represents beliefs over which horse will win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29386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AB5B-1A57-1C49-AE74-FF2DD867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Projected Winners Place Higher in Ideal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7829-5AFD-574D-924D-79016D03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35933A8-D163-7043-B054-776359C10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20" t="7230" r="33326"/>
          <a:stretch/>
        </p:blipFill>
        <p:spPr>
          <a:xfrm>
            <a:off x="3617087" y="2317323"/>
            <a:ext cx="4317357" cy="4039027"/>
          </a:xfrm>
          <a:prstGeom prst="rect">
            <a:avLst/>
          </a:prstGeom>
        </p:spPr>
      </p:pic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A29E8BD4-D4A6-884E-B24B-56C8361A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Position of projected winner is better during ideal weather condition.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3BC42-B9F1-1A47-87B7-BBF2CEFC7B9B}"/>
              </a:ext>
            </a:extLst>
          </p:cNvPr>
          <p:cNvSpPr txBox="1"/>
          <p:nvPr/>
        </p:nvSpPr>
        <p:spPr>
          <a:xfrm>
            <a:off x="838200" y="6293747"/>
            <a:ext cx="361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Ideal weather defined in the paper.</a:t>
            </a:r>
          </a:p>
        </p:txBody>
      </p:sp>
    </p:spTree>
    <p:extLst>
      <p:ext uri="{BB962C8B-B14F-4D97-AF65-F5344CB8AC3E}">
        <p14:creationId xmlns:p14="http://schemas.microsoft.com/office/powerpoint/2010/main" val="155111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AB5B-1A57-1C49-AE74-FF2DD867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Projected Winners Place Higher in Ideal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7829-5AFD-574D-924D-79016D03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35933A8-D163-7043-B054-776359C10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20" t="7230" r="33326"/>
          <a:stretch/>
        </p:blipFill>
        <p:spPr>
          <a:xfrm>
            <a:off x="3617087" y="2317323"/>
            <a:ext cx="4317357" cy="4039027"/>
          </a:xfrm>
          <a:prstGeom prst="rect">
            <a:avLst/>
          </a:prstGeom>
        </p:spPr>
      </p:pic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A29E8BD4-D4A6-884E-B24B-56C8361A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Position of projected winner is better during ideal weather condition.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3BC42-B9F1-1A47-87B7-BBF2CEFC7B9B}"/>
              </a:ext>
            </a:extLst>
          </p:cNvPr>
          <p:cNvSpPr txBox="1"/>
          <p:nvPr/>
        </p:nvSpPr>
        <p:spPr>
          <a:xfrm>
            <a:off x="838200" y="6293747"/>
            <a:ext cx="361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Ideal weather defined in the paper.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2C40B-EC6B-FF42-AB48-0DFF7819E3ED}"/>
              </a:ext>
            </a:extLst>
          </p:cNvPr>
          <p:cNvSpPr/>
          <p:nvPr/>
        </p:nvSpPr>
        <p:spPr>
          <a:xfrm>
            <a:off x="4305784" y="2717170"/>
            <a:ext cx="752354" cy="340583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0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AB5B-1A57-1C49-AE74-FF2DD867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Projected Winners Place Higher in Ideal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7829-5AFD-574D-924D-79016D03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35933A8-D163-7043-B054-776359C10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20" t="7230" r="33326"/>
          <a:stretch/>
        </p:blipFill>
        <p:spPr>
          <a:xfrm>
            <a:off x="3617087" y="2317323"/>
            <a:ext cx="4317357" cy="4039027"/>
          </a:xfrm>
          <a:prstGeom prst="rect">
            <a:avLst/>
          </a:prstGeom>
        </p:spPr>
      </p:pic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A29E8BD4-D4A6-884E-B24B-56C8361A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Position of projected winner is better during ideal weather condition.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3BC42-B9F1-1A47-87B7-BBF2CEFC7B9B}"/>
              </a:ext>
            </a:extLst>
          </p:cNvPr>
          <p:cNvSpPr txBox="1"/>
          <p:nvPr/>
        </p:nvSpPr>
        <p:spPr>
          <a:xfrm>
            <a:off x="838200" y="6293747"/>
            <a:ext cx="361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Ideal weather defined in the paper.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2C40B-EC6B-FF42-AB48-0DFF7819E3ED}"/>
              </a:ext>
            </a:extLst>
          </p:cNvPr>
          <p:cNvSpPr/>
          <p:nvPr/>
        </p:nvSpPr>
        <p:spPr>
          <a:xfrm>
            <a:off x="5023411" y="2696901"/>
            <a:ext cx="2789500" cy="337980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68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CE9E-5565-6C4E-A976-75632D94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Winning Times are Lower in Ideal Weather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8137665-4AF2-2A4C-98FD-2990A071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2462" y="1690688"/>
            <a:ext cx="435133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5009A-DEC8-2741-BC0C-469FE531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30600C-9A50-7342-B77C-DA3FA6F95F62}"/>
              </a:ext>
            </a:extLst>
          </p:cNvPr>
          <p:cNvSpPr txBox="1">
            <a:spLocks/>
          </p:cNvSpPr>
          <p:nvPr/>
        </p:nvSpPr>
        <p:spPr>
          <a:xfrm>
            <a:off x="838200" y="2803709"/>
            <a:ext cx="6164262" cy="236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Horses run faster under ideal weather.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Normalized winning time is a way to account for varying distances across races.</a:t>
            </a:r>
          </a:p>
        </p:txBody>
      </p:sp>
    </p:spTree>
    <p:extLst>
      <p:ext uri="{BB962C8B-B14F-4D97-AF65-F5344CB8AC3E}">
        <p14:creationId xmlns:p14="http://schemas.microsoft.com/office/powerpoint/2010/main" val="2514727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CE9E-5565-6C4E-A976-75632D94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Winning Times are Lower in Ideal Weather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8137665-4AF2-2A4C-98FD-2990A071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2462" y="1690688"/>
            <a:ext cx="435133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5009A-DEC8-2741-BC0C-469FE531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EDB066-51A7-1842-A05A-2D06EC2883D9}"/>
              </a:ext>
            </a:extLst>
          </p:cNvPr>
          <p:cNvSpPr/>
          <p:nvPr/>
        </p:nvSpPr>
        <p:spPr>
          <a:xfrm>
            <a:off x="8234423" y="2282591"/>
            <a:ext cx="1002174" cy="340583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0CE1A3-9871-EE4D-BA5C-A1AFCD22BE8D}"/>
              </a:ext>
            </a:extLst>
          </p:cNvPr>
          <p:cNvSpPr txBox="1">
            <a:spLocks/>
          </p:cNvSpPr>
          <p:nvPr/>
        </p:nvSpPr>
        <p:spPr>
          <a:xfrm>
            <a:off x="838200" y="2803709"/>
            <a:ext cx="6164262" cy="236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Horses run faster under ideal weather.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Normalized winning time is a way to account for varying distances across races.</a:t>
            </a:r>
          </a:p>
        </p:txBody>
      </p:sp>
    </p:spTree>
    <p:extLst>
      <p:ext uri="{BB962C8B-B14F-4D97-AF65-F5344CB8AC3E}">
        <p14:creationId xmlns:p14="http://schemas.microsoft.com/office/powerpoint/2010/main" val="981521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CE9E-5565-6C4E-A976-75632D94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Winning Times are Lower in Ideal Weather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8137665-4AF2-2A4C-98FD-2990A071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2462" y="1690688"/>
            <a:ext cx="435133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5009A-DEC8-2741-BC0C-469FE531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EDB066-51A7-1842-A05A-2D06EC2883D9}"/>
              </a:ext>
            </a:extLst>
          </p:cNvPr>
          <p:cNvSpPr/>
          <p:nvPr/>
        </p:nvSpPr>
        <p:spPr>
          <a:xfrm>
            <a:off x="9236004" y="3727048"/>
            <a:ext cx="1655773" cy="197295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B315C9-8C0F-9546-95C1-45B0C93960F5}"/>
              </a:ext>
            </a:extLst>
          </p:cNvPr>
          <p:cNvSpPr txBox="1">
            <a:spLocks/>
          </p:cNvSpPr>
          <p:nvPr/>
        </p:nvSpPr>
        <p:spPr>
          <a:xfrm>
            <a:off x="838200" y="2803709"/>
            <a:ext cx="6164262" cy="236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Horses run faster under ideal weather.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Normalized winning time is a way to account for varying distances across races.</a:t>
            </a:r>
          </a:p>
        </p:txBody>
      </p:sp>
    </p:spTree>
    <p:extLst>
      <p:ext uri="{BB962C8B-B14F-4D97-AF65-F5344CB8AC3E}">
        <p14:creationId xmlns:p14="http://schemas.microsoft.com/office/powerpoint/2010/main" val="1158199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B6C4-4314-A645-90FC-D7FC0C67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024FD-44C1-9645-9F49-2E5D8F39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43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Able to support several intuitive hypotheses using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Increased confidence in the </a:t>
            </a:r>
            <a:r>
              <a:rPr lang="en-US" b="1" dirty="0"/>
              <a:t>cleanliness</a:t>
            </a:r>
            <a:r>
              <a:rPr lang="en-US" dirty="0"/>
              <a:t> of our data and </a:t>
            </a:r>
            <a:r>
              <a:rPr lang="en-US" b="1" dirty="0"/>
              <a:t>accuracy </a:t>
            </a:r>
            <a:r>
              <a:rPr lang="en-US" dirty="0"/>
              <a:t>of weather readings.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Already, we can show some ways in which weather affects a horse race!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4F751-09E2-2E4B-B39B-100C1E9D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97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4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69ADD-FD24-8542-AD38-44FE8142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Horse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BCA2-9BB1-0D48-AA3B-4D5D228D0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245"/>
            <a:ext cx="10515600" cy="9870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Hoping that our model can learn that certain runners perform well under certain conditions.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30ECD-127F-954A-ADBA-EB724526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F6769-D340-8840-8F44-931841B9D41F}"/>
              </a:ext>
            </a:extLst>
          </p:cNvPr>
          <p:cNvSpPr/>
          <p:nvPr/>
        </p:nvSpPr>
        <p:spPr>
          <a:xfrm>
            <a:off x="2021712" y="3294825"/>
            <a:ext cx="3568860" cy="28473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7C45960B-7E02-DB4C-B302-D3E705731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12875" y="3622782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FB86A4-F1CE-A841-80E3-ADFC65568286}"/>
              </a:ext>
            </a:extLst>
          </p:cNvPr>
          <p:cNvSpPr txBox="1"/>
          <p:nvPr/>
        </p:nvSpPr>
        <p:spPr>
          <a:xfrm>
            <a:off x="3326264" y="3698522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Abbott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7CC-BFFA-8D47-A1C3-DC483D11CCB1}"/>
              </a:ext>
            </a:extLst>
          </p:cNvPr>
          <p:cNvSpPr txBox="1"/>
          <p:nvPr/>
        </p:nvSpPr>
        <p:spPr>
          <a:xfrm>
            <a:off x="2312874" y="4300264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Age</a:t>
            </a:r>
            <a:r>
              <a:rPr lang="en-US" dirty="0"/>
              <a:t>: 4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8A9FF-A5CA-CF4B-A381-408A3BA20BB6}"/>
              </a:ext>
            </a:extLst>
          </p:cNvPr>
          <p:cNvSpPr txBox="1"/>
          <p:nvPr/>
        </p:nvSpPr>
        <p:spPr>
          <a:xfrm>
            <a:off x="2312874" y="4716528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Weight</a:t>
            </a:r>
            <a:r>
              <a:rPr lang="en-US" dirty="0"/>
              <a:t>: 400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CC1B37-6FF1-0C46-9411-0EC075E0E2AB}"/>
              </a:ext>
            </a:extLst>
          </p:cNvPr>
          <p:cNvSpPr txBox="1"/>
          <p:nvPr/>
        </p:nvSpPr>
        <p:spPr>
          <a:xfrm>
            <a:off x="2312874" y="513735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Saddle</a:t>
            </a:r>
            <a:r>
              <a:rPr lang="en-US" dirty="0"/>
              <a:t>: 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C54216-6EC2-7842-A7AE-592B1FD56926}"/>
              </a:ext>
            </a:extLst>
          </p:cNvPr>
          <p:cNvSpPr txBox="1"/>
          <p:nvPr/>
        </p:nvSpPr>
        <p:spPr>
          <a:xfrm>
            <a:off x="2312874" y="5558188"/>
            <a:ext cx="273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Loves</a:t>
            </a:r>
            <a:r>
              <a:rPr lang="en-US" b="1" dirty="0"/>
              <a:t>: Cold, rainy weather.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1C09F-BCDD-C845-8F88-8A8C7FC40677}"/>
              </a:ext>
            </a:extLst>
          </p:cNvPr>
          <p:cNvSpPr/>
          <p:nvPr/>
        </p:nvSpPr>
        <p:spPr>
          <a:xfrm>
            <a:off x="6601428" y="3294825"/>
            <a:ext cx="3568860" cy="28473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6BB56F03-0651-5C4B-9862-806BB18E8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92591" y="3622782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BA85A9-DAB3-C644-A65D-8620E58BF65F}"/>
              </a:ext>
            </a:extLst>
          </p:cNvPr>
          <p:cNvSpPr txBox="1"/>
          <p:nvPr/>
        </p:nvSpPr>
        <p:spPr>
          <a:xfrm>
            <a:off x="7905980" y="3698522"/>
            <a:ext cx="93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C1E46D-1EA8-DF4D-9338-82BD9CD3A117}"/>
              </a:ext>
            </a:extLst>
          </p:cNvPr>
          <p:cNvSpPr txBox="1"/>
          <p:nvPr/>
        </p:nvSpPr>
        <p:spPr>
          <a:xfrm>
            <a:off x="6892590" y="4300264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Age</a:t>
            </a:r>
            <a:r>
              <a:rPr lang="en-US" dirty="0"/>
              <a:t>: 2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F517B-1B73-8740-BA94-DE7B8AED2E74}"/>
              </a:ext>
            </a:extLst>
          </p:cNvPr>
          <p:cNvSpPr txBox="1"/>
          <p:nvPr/>
        </p:nvSpPr>
        <p:spPr>
          <a:xfrm>
            <a:off x="6892590" y="4716528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Weight</a:t>
            </a:r>
            <a:r>
              <a:rPr lang="en-US" dirty="0"/>
              <a:t>: 500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3FC61A-3A94-7C49-8C44-5C15738819DE}"/>
              </a:ext>
            </a:extLst>
          </p:cNvPr>
          <p:cNvSpPr txBox="1"/>
          <p:nvPr/>
        </p:nvSpPr>
        <p:spPr>
          <a:xfrm>
            <a:off x="6892590" y="513735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Saddle</a:t>
            </a:r>
            <a:r>
              <a:rPr lang="en-US" dirty="0"/>
              <a:t>: 3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E9E4F3-DC53-C140-BE40-06525955A446}"/>
              </a:ext>
            </a:extLst>
          </p:cNvPr>
          <p:cNvSpPr txBox="1"/>
          <p:nvPr/>
        </p:nvSpPr>
        <p:spPr>
          <a:xfrm>
            <a:off x="6892590" y="5558188"/>
            <a:ext cx="280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Loves</a:t>
            </a:r>
            <a:r>
              <a:rPr lang="en-US" b="1" dirty="0"/>
              <a:t>: Hot, humid weather.</a:t>
            </a:r>
          </a:p>
        </p:txBody>
      </p:sp>
    </p:spTree>
    <p:extLst>
      <p:ext uri="{BB962C8B-B14F-4D97-AF65-F5344CB8AC3E}">
        <p14:creationId xmlns:p14="http://schemas.microsoft.com/office/powerpoint/2010/main" val="1184636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E21B-B00C-784C-83EF-1C2E7A3C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Horse Identity</a:t>
            </a:r>
          </a:p>
        </p:txBody>
      </p:sp>
      <p:pic>
        <p:nvPicPr>
          <p:cNvPr id="11" name="Content Placeholder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35D07DB-00C2-3F4A-9E66-B169D765F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243" y="1711626"/>
            <a:ext cx="3914695" cy="39146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57287-CD2A-F14C-9074-BA913573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39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4169A7-01E4-8D41-92DD-775317D97EA2}"/>
              </a:ext>
            </a:extLst>
          </p:cNvPr>
          <p:cNvSpPr txBox="1"/>
          <p:nvPr/>
        </p:nvSpPr>
        <p:spPr>
          <a:xfrm>
            <a:off x="3121286" y="5806669"/>
            <a:ext cx="22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50,291 unique horses</a:t>
            </a:r>
          </a:p>
        </p:txBody>
      </p:sp>
    </p:spTree>
    <p:extLst>
      <p:ext uri="{BB962C8B-B14F-4D97-AF65-F5344CB8AC3E}">
        <p14:creationId xmlns:p14="http://schemas.microsoft.com/office/powerpoint/2010/main" val="427015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9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E21B-B00C-784C-83EF-1C2E7A3C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Horse Identity</a:t>
            </a:r>
          </a:p>
        </p:txBody>
      </p:sp>
      <p:pic>
        <p:nvPicPr>
          <p:cNvPr id="11" name="Content Placeholder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35D07DB-00C2-3F4A-9E66-B169D765F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243" y="1711626"/>
            <a:ext cx="3914695" cy="39146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57287-CD2A-F14C-9074-BA913573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40</a:t>
            </a:fld>
            <a:endParaRPr lang="en-US" dirty="0"/>
          </a:p>
        </p:txBody>
      </p: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635708E8-389C-314C-AFB6-43C99561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64" y="1711627"/>
            <a:ext cx="3914694" cy="39146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4169A7-01E4-8D41-92DD-775317D97EA2}"/>
              </a:ext>
            </a:extLst>
          </p:cNvPr>
          <p:cNvSpPr txBox="1"/>
          <p:nvPr/>
        </p:nvSpPr>
        <p:spPr>
          <a:xfrm>
            <a:off x="3121286" y="5806669"/>
            <a:ext cx="22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50,291 unique horses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031B6-1AA4-BC42-ADAA-D9E592126DB6}"/>
              </a:ext>
            </a:extLst>
          </p:cNvPr>
          <p:cNvSpPr txBox="1"/>
          <p:nvPr/>
        </p:nvSpPr>
        <p:spPr>
          <a:xfrm>
            <a:off x="7416974" y="5806669"/>
            <a:ext cx="21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2,660 unique jockeys</a:t>
            </a:r>
          </a:p>
        </p:txBody>
      </p:sp>
    </p:spTree>
    <p:extLst>
      <p:ext uri="{BB962C8B-B14F-4D97-AF65-F5344CB8AC3E}">
        <p14:creationId xmlns:p14="http://schemas.microsoft.com/office/powerpoint/2010/main" val="1776006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E21B-B00C-784C-83EF-1C2E7A3C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Horse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88667-2623-EF4F-98FC-5D8891D1F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the past performance of a jockey as a proxy for horse identity.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Assumption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57287-CD2A-F14C-9074-BA913573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5F9D5D08-FA50-CF40-B313-571857769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33144" y="4001294"/>
            <a:ext cx="1624825" cy="116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DA9661B1-3C3E-0B48-9C15-AF6527C5D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8319" y="4001294"/>
            <a:ext cx="1624825" cy="116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F9119053-01B5-684C-962B-67FA5C7C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57969" y="4001294"/>
            <a:ext cx="1624825" cy="116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F56EF6-D25C-714F-83F0-E3BCBE9D568C}"/>
              </a:ext>
            </a:extLst>
          </p:cNvPr>
          <p:cNvCxnSpPr/>
          <p:nvPr/>
        </p:nvCxnSpPr>
        <p:spPr>
          <a:xfrm flipH="1">
            <a:off x="4816549" y="3508744"/>
            <a:ext cx="616688" cy="492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7EB92C-458C-BB47-AA00-F3456F87FC42}"/>
              </a:ext>
            </a:extLst>
          </p:cNvPr>
          <p:cNvSpPr txBox="1"/>
          <p:nvPr/>
        </p:nvSpPr>
        <p:spPr>
          <a:xfrm>
            <a:off x="5433237" y="2996752"/>
            <a:ext cx="132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jockey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ECD51-8B65-8C44-82EB-624DC438B696}"/>
              </a:ext>
            </a:extLst>
          </p:cNvPr>
          <p:cNvCxnSpPr>
            <a:cxnSpLocks/>
          </p:cNvCxnSpPr>
          <p:nvPr/>
        </p:nvCxnSpPr>
        <p:spPr>
          <a:xfrm>
            <a:off x="6088912" y="3508744"/>
            <a:ext cx="0" cy="437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49CDF1-0B44-8D4E-AB8D-A763C561E1FA}"/>
              </a:ext>
            </a:extLst>
          </p:cNvPr>
          <p:cNvCxnSpPr>
            <a:cxnSpLocks/>
          </p:cNvCxnSpPr>
          <p:nvPr/>
        </p:nvCxnSpPr>
        <p:spPr>
          <a:xfrm>
            <a:off x="6921796" y="3429000"/>
            <a:ext cx="791942" cy="517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3C5A6D-33D5-E54B-94E6-AD6EA57C7BBE}"/>
              </a:ext>
            </a:extLst>
          </p:cNvPr>
          <p:cNvSpPr txBox="1"/>
          <p:nvPr/>
        </p:nvSpPr>
        <p:spPr>
          <a:xfrm>
            <a:off x="1775637" y="5804345"/>
            <a:ext cx="864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similar horses</a:t>
            </a:r>
            <a:br>
              <a:rPr lang="en-US" dirty="0"/>
            </a:br>
            <a:r>
              <a:rPr lang="en-US" dirty="0"/>
              <a:t>(same training regiment, same diet, same lodging, </a:t>
            </a:r>
            <a:r>
              <a:rPr lang="en-US" b="1" dirty="0"/>
              <a:t>same affinity for weather</a:t>
            </a:r>
            <a:r>
              <a:rPr lang="en-US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A17B7B-6E82-7D49-BE83-47B193BA9A0A}"/>
              </a:ext>
            </a:extLst>
          </p:cNvPr>
          <p:cNvCxnSpPr>
            <a:cxnSpLocks/>
          </p:cNvCxnSpPr>
          <p:nvPr/>
        </p:nvCxnSpPr>
        <p:spPr>
          <a:xfrm flipH="1" flipV="1">
            <a:off x="4816549" y="5169135"/>
            <a:ext cx="616688" cy="635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7BF83A-31FB-9049-A815-744E83125BCE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092458" y="5224329"/>
            <a:ext cx="5314" cy="580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D3FDAD-0B0F-5249-8289-6252D0A398D1}"/>
              </a:ext>
            </a:extLst>
          </p:cNvPr>
          <p:cNvCxnSpPr>
            <a:cxnSpLocks/>
          </p:cNvCxnSpPr>
          <p:nvPr/>
        </p:nvCxnSpPr>
        <p:spPr>
          <a:xfrm flipV="1">
            <a:off x="6761882" y="5215941"/>
            <a:ext cx="537738" cy="63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52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59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308599"/>
              </p:ext>
            </p:extLst>
          </p:nvPr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952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/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728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/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E946F3-1DBF-F54F-B07E-ECBF8F5766C9}"/>
              </a:ext>
            </a:extLst>
          </p:cNvPr>
          <p:cNvCxnSpPr>
            <a:cxnSpLocks/>
          </p:cNvCxnSpPr>
          <p:nvPr/>
        </p:nvCxnSpPr>
        <p:spPr>
          <a:xfrm flipV="1">
            <a:off x="5434393" y="3913897"/>
            <a:ext cx="1903956" cy="4150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2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/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D1116A-684D-A340-9ABB-1C3552EB4B1B}"/>
              </a:ext>
            </a:extLst>
          </p:cNvPr>
          <p:cNvCxnSpPr>
            <a:cxnSpLocks/>
          </p:cNvCxnSpPr>
          <p:nvPr/>
        </p:nvCxnSpPr>
        <p:spPr>
          <a:xfrm flipV="1">
            <a:off x="5434393" y="3913897"/>
            <a:ext cx="1903956" cy="4150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485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/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D1116A-684D-A340-9ABB-1C3552EB4B1B}"/>
              </a:ext>
            </a:extLst>
          </p:cNvPr>
          <p:cNvCxnSpPr>
            <a:cxnSpLocks/>
          </p:cNvCxnSpPr>
          <p:nvPr/>
        </p:nvCxnSpPr>
        <p:spPr>
          <a:xfrm flipV="1">
            <a:off x="5434393" y="3913897"/>
            <a:ext cx="1903956" cy="4150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594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/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8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8F42-BD69-AC4E-A044-BDEB029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You </a:t>
            </a:r>
            <a:r>
              <a:rPr lang="en-US" dirty="0"/>
              <a:t>get to be the machine learning model!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78DCC-D1B0-2D44-8939-1761EE6F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</a:t>
            </a:fld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E1819C1-B228-E045-9015-B2176E139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68" y="1690688"/>
            <a:ext cx="9409567" cy="39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7B75483-7BED-BD4C-B32C-09C3F00BF044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5709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Source: </a:t>
            </a:r>
            <a:r>
              <a:rPr lang="en-US" dirty="0">
                <a:hlinkClick r:id="rId4"/>
              </a:rPr>
              <a:t>https://grandnational.fans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30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/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A42251-D6A3-9840-9CBD-3207C4A3284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34393" y="3913897"/>
            <a:ext cx="2864655" cy="9029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6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/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A42251-D6A3-9840-9CBD-3207C4A3284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34393" y="3913897"/>
            <a:ext cx="2864655" cy="9029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591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/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81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/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E4F4C3-64FB-FE4F-AF74-7956EDDE19F4}"/>
              </a:ext>
            </a:extLst>
          </p:cNvPr>
          <p:cNvCxnSpPr>
            <a:cxnSpLocks/>
          </p:cNvCxnSpPr>
          <p:nvPr/>
        </p:nvCxnSpPr>
        <p:spPr>
          <a:xfrm flipV="1">
            <a:off x="5434393" y="3913897"/>
            <a:ext cx="2767512" cy="14451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768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492855"/>
              </p:ext>
            </p:extLst>
          </p:nvPr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74" name="Straight Arrow Connector 53273">
            <a:extLst>
              <a:ext uri="{FF2B5EF4-FFF2-40B4-BE49-F238E27FC236}">
                <a16:creationId xmlns:a16="http://schemas.microsoft.com/office/drawing/2014/main" id="{7AEB9134-3B73-AA49-94A9-385CA5938730}"/>
              </a:ext>
            </a:extLst>
          </p:cNvPr>
          <p:cNvCxnSpPr>
            <a:cxnSpLocks/>
          </p:cNvCxnSpPr>
          <p:nvPr/>
        </p:nvCxnSpPr>
        <p:spPr>
          <a:xfrm flipV="1">
            <a:off x="5434393" y="3913897"/>
            <a:ext cx="2767512" cy="14451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793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629419"/>
              </p:ext>
            </p:extLst>
          </p:nvPr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89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046839"/>
              </p:ext>
            </p:extLst>
          </p:nvPr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70319"/>
              </p:ext>
            </p:extLst>
          </p:nvPr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74" name="Straight Arrow Connector 53273">
            <a:extLst>
              <a:ext uri="{FF2B5EF4-FFF2-40B4-BE49-F238E27FC236}">
                <a16:creationId xmlns:a16="http://schemas.microsoft.com/office/drawing/2014/main" id="{7AEB9134-3B73-AA49-94A9-385CA5938730}"/>
              </a:ext>
            </a:extLst>
          </p:cNvPr>
          <p:cNvCxnSpPr>
            <a:cxnSpLocks/>
          </p:cNvCxnSpPr>
          <p:nvPr/>
        </p:nvCxnSpPr>
        <p:spPr>
          <a:xfrm flipV="1">
            <a:off x="5434393" y="3951526"/>
            <a:ext cx="4774478" cy="18939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145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813738"/>
              </p:ext>
            </p:extLst>
          </p:nvPr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C98023-D783-514B-BD47-5159A3C24181}"/>
              </a:ext>
            </a:extLst>
          </p:cNvPr>
          <p:cNvCxnSpPr>
            <a:cxnSpLocks/>
          </p:cNvCxnSpPr>
          <p:nvPr/>
        </p:nvCxnSpPr>
        <p:spPr>
          <a:xfrm flipV="1">
            <a:off x="5434393" y="3951526"/>
            <a:ext cx="4774478" cy="18939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3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7996-BA66-B649-B2ED-24880F56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Jockey Past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F4ED-2BBC-8F44-A637-C27B9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13785E-FF90-1748-AB85-685D3A6A7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7948"/>
              </p:ext>
            </p:extLst>
          </p:nvPr>
        </p:nvGraphicFramePr>
        <p:xfrm>
          <a:off x="2457274" y="3516980"/>
          <a:ext cx="2977119" cy="25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373">
                  <a:extLst>
                    <a:ext uri="{9D8B030D-6E8A-4147-A177-3AD203B41FA5}">
                      <a16:colId xmlns:a16="http://schemas.microsoft.com/office/drawing/2014/main" val="724169928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661360770"/>
                    </a:ext>
                  </a:extLst>
                </a:gridCol>
                <a:gridCol w="992373">
                  <a:extLst>
                    <a:ext uri="{9D8B030D-6E8A-4147-A177-3AD203B41FA5}">
                      <a16:colId xmlns:a16="http://schemas.microsoft.com/office/drawing/2014/main" val="3425622239"/>
                    </a:ext>
                  </a:extLst>
                </a:gridCol>
              </a:tblGrid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96858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84112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99075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80974"/>
                  </a:ext>
                </a:extLst>
              </a:tr>
              <a:tr h="5199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913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A72CAC-1DC9-F34F-9705-7EFABC257D59}"/>
              </a:ext>
            </a:extLst>
          </p:cNvPr>
          <p:cNvGraphicFramePr>
            <a:graphicFrameLocks noGrp="1"/>
          </p:cNvGraphicFramePr>
          <p:nvPr/>
        </p:nvGraphicFramePr>
        <p:xfrm>
          <a:off x="5957193" y="2232943"/>
          <a:ext cx="5693730" cy="1680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5">
                  <a:extLst>
                    <a:ext uri="{9D8B030D-6E8A-4147-A177-3AD203B41FA5}">
                      <a16:colId xmlns:a16="http://schemas.microsoft.com/office/drawing/2014/main" val="3355758188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941249517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1382185503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398162196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3964109750"/>
                    </a:ext>
                  </a:extLst>
                </a:gridCol>
                <a:gridCol w="948955">
                  <a:extLst>
                    <a:ext uri="{9D8B030D-6E8A-4147-A177-3AD203B41FA5}">
                      <a16:colId xmlns:a16="http://schemas.microsoft.com/office/drawing/2014/main" val="2055556743"/>
                    </a:ext>
                  </a:extLst>
                </a:gridCol>
              </a:tblGrid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6246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98937"/>
                  </a:ext>
                </a:extLst>
              </a:tr>
              <a:tr h="56031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10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F26303-9A9D-1143-9BE9-B2936987562F}"/>
              </a:ext>
            </a:extLst>
          </p:cNvPr>
          <p:cNvSpPr txBox="1"/>
          <p:nvPr/>
        </p:nvSpPr>
        <p:spPr>
          <a:xfrm>
            <a:off x="838200" y="1978653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weather:</a:t>
            </a:r>
          </a:p>
        </p:txBody>
      </p:sp>
      <p:pic>
        <p:nvPicPr>
          <p:cNvPr id="8" name="Picture 6" descr="Rain clipart transparent background 7 - Clipart World">
            <a:extLst>
              <a:ext uri="{FF2B5EF4-FFF2-40B4-BE49-F238E27FC236}">
                <a16:creationId xmlns:a16="http://schemas.microsoft.com/office/drawing/2014/main" id="{2783A5D7-A322-2348-A032-56F4432C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24" y="1831354"/>
            <a:ext cx="663931" cy="6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Temperature PNG Clipart | PNG All">
            <a:extLst>
              <a:ext uri="{FF2B5EF4-FFF2-40B4-BE49-F238E27FC236}">
                <a16:creationId xmlns:a16="http://schemas.microsoft.com/office/drawing/2014/main" id="{942D903E-BC49-2946-8182-C980C8B3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49" y="1875354"/>
            <a:ext cx="575930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mperature PNG Clipart | PNG All">
            <a:extLst>
              <a:ext uri="{FF2B5EF4-FFF2-40B4-BE49-F238E27FC236}">
                <a16:creationId xmlns:a16="http://schemas.microsoft.com/office/drawing/2014/main" id="{7E0BBB25-084D-E542-89AB-815E0A1E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65" y="2318672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mperature PNG Clipart | PNG All">
            <a:extLst>
              <a:ext uri="{FF2B5EF4-FFF2-40B4-BE49-F238E27FC236}">
                <a16:creationId xmlns:a16="http://schemas.microsoft.com/office/drawing/2014/main" id="{909857C8-FB7C-B149-8B56-64AED08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5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mperature PNG Clipart | PNG All">
            <a:extLst>
              <a:ext uri="{FF2B5EF4-FFF2-40B4-BE49-F238E27FC236}">
                <a16:creationId xmlns:a16="http://schemas.microsoft.com/office/drawing/2014/main" id="{DDD68D07-B388-284C-9B89-2A2A0BD5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42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emperature PNG Clipart | PNG All">
            <a:extLst>
              <a:ext uri="{FF2B5EF4-FFF2-40B4-BE49-F238E27FC236}">
                <a16:creationId xmlns:a16="http://schemas.microsoft.com/office/drawing/2014/main" id="{8D4A7B55-974D-1140-BF25-3C7303FA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316923"/>
            <a:ext cx="411700" cy="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ain clipart transparent background 7 - Clipart World">
            <a:extLst>
              <a:ext uri="{FF2B5EF4-FFF2-40B4-BE49-F238E27FC236}">
                <a16:creationId xmlns:a16="http://schemas.microsoft.com/office/drawing/2014/main" id="{530BA90B-3FD9-7644-BD48-D8210AD1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05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ain clipart transparent background 7 - Clipart World">
            <a:extLst>
              <a:ext uri="{FF2B5EF4-FFF2-40B4-BE49-F238E27FC236}">
                <a16:creationId xmlns:a16="http://schemas.microsoft.com/office/drawing/2014/main" id="{80973061-9CAC-5549-A46F-90D2BBD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27" y="2924663"/>
            <a:ext cx="309404" cy="30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4 Clipart Sun (PNG Transparent) | OnlyGFX.com">
            <a:extLst>
              <a:ext uri="{FF2B5EF4-FFF2-40B4-BE49-F238E27FC236}">
                <a16:creationId xmlns:a16="http://schemas.microsoft.com/office/drawing/2014/main" id="{D2CE7311-1A04-EF49-9878-C45FA05B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34" y="2917475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4 Clipart Sun (PNG Transparent) | OnlyGFX.com">
            <a:extLst>
              <a:ext uri="{FF2B5EF4-FFF2-40B4-BE49-F238E27FC236}">
                <a16:creationId xmlns:a16="http://schemas.microsoft.com/office/drawing/2014/main" id="{1DBD918F-72A9-1642-A313-C81F86AE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0" y="2944748"/>
            <a:ext cx="306767" cy="3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1005C-ED4B-6345-AAE7-FC2785EE919C}"/>
              </a:ext>
            </a:extLst>
          </p:cNvPr>
          <p:cNvSpPr/>
          <p:nvPr/>
        </p:nvSpPr>
        <p:spPr>
          <a:xfrm>
            <a:off x="6550847" y="1909962"/>
            <a:ext cx="450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Jockey’s Race History (leftmost is </a:t>
            </a:r>
            <a:r>
              <a:rPr lang="en-US" i="1" dirty="0"/>
              <a:t>most</a:t>
            </a:r>
            <a:r>
              <a:rPr lang="en-US" dirty="0"/>
              <a:t> recent)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AE8BB-D5ED-FB43-B34D-78DD3B85B022}"/>
              </a:ext>
            </a:extLst>
          </p:cNvPr>
          <p:cNvSpPr/>
          <p:nvPr/>
        </p:nvSpPr>
        <p:spPr>
          <a:xfrm>
            <a:off x="3125183" y="3211309"/>
            <a:ext cx="161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53261" name="TextBox 53260">
            <a:extLst>
              <a:ext uri="{FF2B5EF4-FFF2-40B4-BE49-F238E27FC236}">
                <a16:creationId xmlns:a16="http://schemas.microsoft.com/office/drawing/2014/main" id="{7B9560B5-DDF9-8848-B5B9-5392DEFFEF39}"/>
              </a:ext>
            </a:extLst>
          </p:cNvPr>
          <p:cNvSpPr txBox="1"/>
          <p:nvPr/>
        </p:nvSpPr>
        <p:spPr>
          <a:xfrm>
            <a:off x="444366" y="4208700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temperature.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076C0E-FE0C-7646-A485-D315A67EA3AC}"/>
              </a:ext>
            </a:extLst>
          </p:cNvPr>
          <p:cNvSpPr txBox="1"/>
          <p:nvPr/>
        </p:nvSpPr>
        <p:spPr>
          <a:xfrm>
            <a:off x="444365" y="5199116"/>
            <a:ext cx="217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performance under rainfall.</a:t>
            </a:r>
          </a:p>
        </p:txBody>
      </p:sp>
      <p:cxnSp>
        <p:nvCxnSpPr>
          <p:cNvPr id="53263" name="Straight Connector 53262">
            <a:extLst>
              <a:ext uri="{FF2B5EF4-FFF2-40B4-BE49-F238E27FC236}">
                <a16:creationId xmlns:a16="http://schemas.microsoft.com/office/drawing/2014/main" id="{D188603A-725C-7042-A760-9985B318A994}"/>
              </a:ext>
            </a:extLst>
          </p:cNvPr>
          <p:cNvCxnSpPr/>
          <p:nvPr/>
        </p:nvCxnSpPr>
        <p:spPr>
          <a:xfrm>
            <a:off x="444365" y="5051906"/>
            <a:ext cx="18923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046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A6C5-FBFC-9549-9BCB-B5435076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B7B7-F90E-B642-AFBA-21D7721276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16315" cy="48958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u="sng" dirty="0"/>
                  <a:t>Approach (</a:t>
                </a:r>
                <a:r>
                  <a:rPr lang="en-US" sz="2400" i="1" u="sng" dirty="0"/>
                  <a:t>new!</a:t>
                </a:r>
                <a:r>
                  <a:rPr lang="en-US" sz="2400" u="sng" dirty="0"/>
                  <a:t>)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Predict the earlier finisher over a pair of horses.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Pros:</a:t>
                </a:r>
              </a:p>
              <a:p>
                <a:r>
                  <a:rPr lang="en-US" sz="2400" dirty="0"/>
                  <a:t>Simple binary classification problem.</a:t>
                </a:r>
              </a:p>
              <a:p>
                <a:r>
                  <a:rPr lang="en-US" sz="2400" dirty="0"/>
                  <a:t>Handles missing data well.</a:t>
                </a:r>
              </a:p>
              <a:p>
                <a:r>
                  <a:rPr lang="en-US" sz="2400" dirty="0"/>
                  <a:t>Narrow fixed-length input vectors.</a:t>
                </a:r>
              </a:p>
              <a:p>
                <a:r>
                  <a:rPr lang="en-US" sz="2400" dirty="0"/>
                  <a:t>Quadratic data augmentation,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Cons:</a:t>
                </a:r>
              </a:p>
              <a:p>
                <a:r>
                  <a:rPr lang="en-US" sz="2400" dirty="0"/>
                  <a:t>Independence assumption, but not as strong as considering horses in isolation.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B7B7-F90E-B642-AFBA-21D7721276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16315" cy="4895850"/>
              </a:xfrm>
              <a:blipFill>
                <a:blip r:embed="rId2"/>
                <a:stretch>
                  <a:fillRect l="-962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6832-425E-6D42-BB87-F472D383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0E84B8-0F35-234C-B601-9EEB69C9A3A0}"/>
              </a:ext>
            </a:extLst>
          </p:cNvPr>
          <p:cNvCxnSpPr>
            <a:cxnSpLocks/>
            <a:stCxn id="12" idx="4"/>
            <a:endCxn id="32" idx="7"/>
          </p:cNvCxnSpPr>
          <p:nvPr/>
        </p:nvCxnSpPr>
        <p:spPr>
          <a:xfrm flipH="1">
            <a:off x="10478235" y="3727225"/>
            <a:ext cx="139412" cy="214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7485D0F7-D291-9944-9B0C-47B72DDA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36758" y="1594765"/>
            <a:ext cx="754451" cy="54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5AA0FAC-4F40-5A49-8A57-B2D119420341}"/>
              </a:ext>
            </a:extLst>
          </p:cNvPr>
          <p:cNvSpPr/>
          <p:nvPr/>
        </p:nvSpPr>
        <p:spPr>
          <a:xfrm>
            <a:off x="9684258" y="2376591"/>
            <a:ext cx="542260" cy="5422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33BD3A-7036-1D43-857B-78EF78D3F0D8}"/>
              </a:ext>
            </a:extLst>
          </p:cNvPr>
          <p:cNvSpPr/>
          <p:nvPr/>
        </p:nvSpPr>
        <p:spPr>
          <a:xfrm>
            <a:off x="10342854" y="2376697"/>
            <a:ext cx="542260" cy="5422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848B53-733E-B545-915A-30BC58840F10}"/>
              </a:ext>
            </a:extLst>
          </p:cNvPr>
          <p:cNvSpPr/>
          <p:nvPr/>
        </p:nvSpPr>
        <p:spPr>
          <a:xfrm>
            <a:off x="9687921" y="3184859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6E4327-E9FD-6643-BC87-101AB729D569}"/>
              </a:ext>
            </a:extLst>
          </p:cNvPr>
          <p:cNvSpPr/>
          <p:nvPr/>
        </p:nvSpPr>
        <p:spPr>
          <a:xfrm>
            <a:off x="10346517" y="3184965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D5135D-399A-B14A-A544-03B9CBCAA0B2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0147106" y="2839439"/>
            <a:ext cx="278823" cy="4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3E5563-3975-BB49-A9CA-C90F38264570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955388" y="2918851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145C8-96FA-4D4B-8818-18FB695B9C98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H="1">
            <a:off x="10150769" y="2839545"/>
            <a:ext cx="271497" cy="424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39E693-F915-1B40-B0E1-BAA2F7F42899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10613984" y="2918957"/>
            <a:ext cx="3663" cy="26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30871BBD-7596-5141-9DA7-671EA6A9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8163" y="1554495"/>
            <a:ext cx="754450" cy="5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905406-BEBC-9E42-A923-A78AD7F77B31}"/>
              </a:ext>
            </a:extLst>
          </p:cNvPr>
          <p:cNvCxnSpPr>
            <a:cxnSpLocks/>
            <a:stCxn id="10" idx="4"/>
            <a:endCxn id="32" idx="1"/>
          </p:cNvCxnSpPr>
          <p:nvPr/>
        </p:nvCxnSpPr>
        <p:spPr>
          <a:xfrm>
            <a:off x="9959051" y="3727119"/>
            <a:ext cx="135748" cy="214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3FEC2D4-86FF-BF41-A846-AF8AD12F0850}"/>
              </a:ext>
            </a:extLst>
          </p:cNvPr>
          <p:cNvSpPr/>
          <p:nvPr/>
        </p:nvSpPr>
        <p:spPr>
          <a:xfrm>
            <a:off x="10015387" y="3862056"/>
            <a:ext cx="542260" cy="542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0694F74-9E89-284E-90A0-ABCE9057E2D7}"/>
              </a:ext>
            </a:extLst>
          </p:cNvPr>
          <p:cNvCxnSpPr>
            <a:cxnSpLocks/>
            <a:stCxn id="32" idx="4"/>
          </p:cNvCxnSpPr>
          <p:nvPr/>
        </p:nvCxnSpPr>
        <p:spPr>
          <a:xfrm>
            <a:off x="10286517" y="4404316"/>
            <a:ext cx="0" cy="55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335C33-E7E4-3941-AA40-2969D4E94BCF}"/>
              </a:ext>
            </a:extLst>
          </p:cNvPr>
          <p:cNvSpPr txBox="1"/>
          <p:nvPr/>
        </p:nvSpPr>
        <p:spPr>
          <a:xfrm>
            <a:off x="9388193" y="5019701"/>
            <a:ext cx="17966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Pairwise winner?</a:t>
            </a:r>
          </a:p>
        </p:txBody>
      </p:sp>
      <p:pic>
        <p:nvPicPr>
          <p:cNvPr id="11" name="Picture 10" descr="Chart, icon&#10;&#10;Description automatically generated">
            <a:extLst>
              <a:ext uri="{FF2B5EF4-FFF2-40B4-BE49-F238E27FC236}">
                <a16:creationId xmlns:a16="http://schemas.microsoft.com/office/drawing/2014/main" id="{7406C32A-1F5E-394E-A104-FE79DFF2B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254" y="809189"/>
            <a:ext cx="2892268" cy="52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8F42-BD69-AC4E-A044-BDEB029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Need for </a:t>
            </a:r>
            <a:r>
              <a:rPr lang="en-US" i="1" dirty="0"/>
              <a:t>Better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C0DA-B8C1-E844-9B03-D610EFFA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5989" cy="466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Jockeys, trainers, and owners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ym typeface="Wingdings" pitchFamily="2" charset="2"/>
              </a:rPr>
              <a:t>(direct stake in performance of their horse)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Racecourses </a:t>
            </a:r>
            <a:r>
              <a:rPr lang="en-US" b="1" dirty="0">
                <a:sym typeface="Wingdings" pitchFamily="2" charset="2"/>
              </a:rPr>
              <a:t>(bring customers out to the track)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Bettors </a:t>
            </a:r>
            <a:r>
              <a:rPr lang="en-US" b="1" dirty="0">
                <a:sym typeface="Wingdings" pitchFamily="2" charset="2"/>
              </a:rPr>
              <a:t>(seek profitability at the racecourse)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78DCC-D1B0-2D44-8939-1761EE6F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6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152A-586F-DB40-A816-8213298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1FE71-9F99-E749-9B22-C257A6028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Approach (</a:t>
            </a:r>
            <a:r>
              <a:rPr lang="en-US" i="1" u="sng" dirty="0"/>
              <a:t>new!</a:t>
            </a:r>
            <a:r>
              <a:rPr lang="en-US" u="sng" dirty="0"/>
              <a:t>)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Predict the earlier finisher over a pair of horses.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CB23-779D-564E-B565-CBF43C43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FFA08E7B-3CB4-3149-9621-7A291D1EB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8451" y="3428999"/>
            <a:ext cx="1118191" cy="80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75AFC728-51B7-CE43-8041-575F598A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1439" y="3429000"/>
            <a:ext cx="1118190" cy="80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B861DE5-2E84-594E-8557-55C6F1C45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776246"/>
              </p:ext>
            </p:extLst>
          </p:nvPr>
        </p:nvGraphicFramePr>
        <p:xfrm>
          <a:off x="1478516" y="5243050"/>
          <a:ext cx="92349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993">
                  <a:extLst>
                    <a:ext uri="{9D8B030D-6E8A-4147-A177-3AD203B41FA5}">
                      <a16:colId xmlns:a16="http://schemas.microsoft.com/office/drawing/2014/main" val="1117315127"/>
                    </a:ext>
                  </a:extLst>
                </a:gridCol>
                <a:gridCol w="2770490">
                  <a:extLst>
                    <a:ext uri="{9D8B030D-6E8A-4147-A177-3AD203B41FA5}">
                      <a16:colId xmlns:a16="http://schemas.microsoft.com/office/drawing/2014/main" val="3216035618"/>
                    </a:ext>
                  </a:extLst>
                </a:gridCol>
                <a:gridCol w="1846994">
                  <a:extLst>
                    <a:ext uri="{9D8B030D-6E8A-4147-A177-3AD203B41FA5}">
                      <a16:colId xmlns:a16="http://schemas.microsoft.com/office/drawing/2014/main" val="1637234119"/>
                    </a:ext>
                  </a:extLst>
                </a:gridCol>
                <a:gridCol w="2770491">
                  <a:extLst>
                    <a:ext uri="{9D8B030D-6E8A-4147-A177-3AD203B41FA5}">
                      <a16:colId xmlns:a16="http://schemas.microsoft.com/office/drawing/2014/main" val="2997641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Horse Attributes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Jockey Past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Horse Attributes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Jockey Past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114493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8742F1-50D2-004D-9E33-06A391261AE6}"/>
              </a:ext>
            </a:extLst>
          </p:cNvPr>
          <p:cNvCxnSpPr/>
          <p:nvPr/>
        </p:nvCxnSpPr>
        <p:spPr>
          <a:xfrm flipH="1">
            <a:off x="2732567" y="4040372"/>
            <a:ext cx="2115880" cy="1116419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35F3DA-D338-8E43-82A5-349EF947F394}"/>
              </a:ext>
            </a:extLst>
          </p:cNvPr>
          <p:cNvCxnSpPr>
            <a:cxnSpLocks/>
          </p:cNvCxnSpPr>
          <p:nvPr/>
        </p:nvCxnSpPr>
        <p:spPr>
          <a:xfrm flipH="1">
            <a:off x="4708451" y="4232698"/>
            <a:ext cx="384544" cy="83096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5A6FF-B8C9-294E-9338-9FE0F242D312}"/>
              </a:ext>
            </a:extLst>
          </p:cNvPr>
          <p:cNvCxnSpPr>
            <a:cxnSpLocks/>
          </p:cNvCxnSpPr>
          <p:nvPr/>
        </p:nvCxnSpPr>
        <p:spPr>
          <a:xfrm>
            <a:off x="7219507" y="4232698"/>
            <a:ext cx="297712" cy="83096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5A4E5-F66C-4C41-AB1D-A47471B76939}"/>
              </a:ext>
            </a:extLst>
          </p:cNvPr>
          <p:cNvCxnSpPr>
            <a:cxnSpLocks/>
          </p:cNvCxnSpPr>
          <p:nvPr/>
        </p:nvCxnSpPr>
        <p:spPr>
          <a:xfrm>
            <a:off x="7389629" y="4040372"/>
            <a:ext cx="1903227" cy="106774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F9E94E0-BE7B-4741-8383-BB1C9958B4F7}"/>
              </a:ext>
            </a:extLst>
          </p:cNvPr>
          <p:cNvSpPr/>
          <p:nvPr/>
        </p:nvSpPr>
        <p:spPr>
          <a:xfrm rot="5400000">
            <a:off x="5809382" y="1330456"/>
            <a:ext cx="573235" cy="9234967"/>
          </a:xfrm>
          <a:prstGeom prst="rightBrace">
            <a:avLst>
              <a:gd name="adj1" fmla="val 13631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50984-BF27-984B-AD9F-DD8B31703B00}"/>
              </a:ext>
            </a:extLst>
          </p:cNvPr>
          <p:cNvSpPr txBox="1"/>
          <p:nvPr/>
        </p:nvSpPr>
        <p:spPr>
          <a:xfrm>
            <a:off x="5116852" y="6281990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Input Vector</a:t>
            </a:r>
          </a:p>
        </p:txBody>
      </p:sp>
    </p:spTree>
    <p:extLst>
      <p:ext uri="{BB962C8B-B14F-4D97-AF65-F5344CB8AC3E}">
        <p14:creationId xmlns:p14="http://schemas.microsoft.com/office/powerpoint/2010/main" val="4131378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4B28-712A-DC48-91ED-5AE6B7E3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Featurization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21A27-05B1-DE4D-A140-423839F65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1,143,824</a:t>
            </a:r>
            <a:r>
              <a:rPr lang="en-US" dirty="0"/>
              <a:t> ordered pairs of runners across </a:t>
            </a:r>
            <a:r>
              <a:rPr lang="en-US" b="1" dirty="0"/>
              <a:t>18,591</a:t>
            </a:r>
            <a:r>
              <a:rPr lang="en-US" dirty="0"/>
              <a:t> unique races.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 has </a:t>
            </a:r>
            <a:r>
              <a:rPr lang="en-US" b="1" dirty="0"/>
              <a:t>144</a:t>
            </a:r>
            <a:r>
              <a:rPr lang="en-US" dirty="0"/>
              <a:t> features; </a:t>
            </a:r>
            <a:r>
              <a:rPr lang="en-US" b="1" dirty="0"/>
              <a:t>72</a:t>
            </a:r>
            <a:r>
              <a:rPr lang="en-US" dirty="0"/>
              <a:t> features for each runner in the pair.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55C91-2C72-7547-99DE-067B9C98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0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450-169E-854F-9ECE-75E229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FCC-D73C-B349-8053-42985948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Horse 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 Work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Weather in Sports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Horse Racing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Meteorological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2679-3D8B-3746-AE5B-3A438A6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6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0"/>
    </mc:Choice>
    <mc:Fallback xmlns="">
      <p:transition spd="slow" advTm="1725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D15A-4B18-464D-B2BB-B567DF22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A6D45-0A7D-5A40-9C92-9609C121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Can a model do well in general?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Give our </a:t>
            </a:r>
            <a:r>
              <a:rPr lang="en-US" b="1" i="1" dirty="0"/>
              <a:t>best effort</a:t>
            </a:r>
            <a:r>
              <a:rPr lang="en-US" dirty="0"/>
              <a:t> with a neural network, traditionally does well in the literature.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E537-7BB1-B448-900B-6CF85173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04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D15A-4B18-464D-B2BB-B567DF22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Winner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E537-7BB1-B448-900B-6CF85173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B8E17F5-F2C5-B44E-9529-B03BB65F2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780"/>
          <a:stretch/>
        </p:blipFill>
        <p:spPr>
          <a:xfrm>
            <a:off x="6197009" y="1208098"/>
            <a:ext cx="3414824" cy="4441804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BD91695-934D-5C49-B4B1-B30E95C64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20"/>
          <a:stretch/>
        </p:blipFill>
        <p:spPr>
          <a:xfrm>
            <a:off x="9611833" y="1906524"/>
            <a:ext cx="911069" cy="3044952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5D6F194-AC30-6A46-B371-F773017A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24" y="2353630"/>
            <a:ext cx="4236961" cy="26333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3799D5-BFB0-3C46-9589-6B245AF1054F}"/>
              </a:ext>
            </a:extLst>
          </p:cNvPr>
          <p:cNvCxnSpPr>
            <a:cxnSpLocks/>
          </p:cNvCxnSpPr>
          <p:nvPr/>
        </p:nvCxnSpPr>
        <p:spPr>
          <a:xfrm flipH="1">
            <a:off x="4104167" y="4951476"/>
            <a:ext cx="733648" cy="6984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EC60AA-D43A-7A41-B9C0-628BF210F9E3}"/>
              </a:ext>
            </a:extLst>
          </p:cNvPr>
          <p:cNvSpPr txBox="1"/>
          <p:nvPr/>
        </p:nvSpPr>
        <p:spPr>
          <a:xfrm>
            <a:off x="2425679" y="5649902"/>
            <a:ext cx="335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architecture is still reasonably simple.</a:t>
            </a:r>
          </a:p>
        </p:txBody>
      </p:sp>
    </p:spTree>
    <p:extLst>
      <p:ext uri="{BB962C8B-B14F-4D97-AF65-F5344CB8AC3E}">
        <p14:creationId xmlns:p14="http://schemas.microsoft.com/office/powerpoint/2010/main" val="763244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D15A-4B18-464D-B2BB-B567DF22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E537-7BB1-B448-900B-6CF85173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E402E0-6FA6-014B-92A8-01E2221E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Can we use this model towards downstream tasks?</a:t>
            </a:r>
          </a:p>
          <a:p>
            <a:pPr lvl="1"/>
            <a:r>
              <a:rPr lang="en-US" i="1" dirty="0"/>
              <a:t>Predict the </a:t>
            </a:r>
            <a:r>
              <a:rPr lang="en-US" b="1" i="1" dirty="0"/>
              <a:t>race winner</a:t>
            </a:r>
            <a:r>
              <a:rPr lang="en-US" i="1" dirty="0"/>
              <a:t>?</a:t>
            </a:r>
          </a:p>
          <a:p>
            <a:pPr lvl="1"/>
            <a:r>
              <a:rPr lang="en-US" i="1" dirty="0"/>
              <a:t>Predict the </a:t>
            </a:r>
            <a:r>
              <a:rPr lang="en-US" b="1" i="1" dirty="0"/>
              <a:t>top two finishers</a:t>
            </a:r>
            <a:r>
              <a:rPr lang="en-US" i="1" dirty="0"/>
              <a:t>?</a:t>
            </a:r>
          </a:p>
          <a:p>
            <a:pPr lvl="1"/>
            <a:r>
              <a:rPr lang="en-US" i="1" dirty="0"/>
              <a:t>Predict the </a:t>
            </a:r>
            <a:r>
              <a:rPr lang="en-US" b="1" i="1" dirty="0"/>
              <a:t>top three finishers</a:t>
            </a:r>
            <a:r>
              <a:rPr lang="en-US" i="1" dirty="0"/>
              <a:t>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Need a way to aggregate pairwise winner predictions.</a:t>
            </a:r>
          </a:p>
        </p:txBody>
      </p:sp>
    </p:spTree>
    <p:extLst>
      <p:ext uri="{BB962C8B-B14F-4D97-AF65-F5344CB8AC3E}">
        <p14:creationId xmlns:p14="http://schemas.microsoft.com/office/powerpoint/2010/main" val="2566332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6226-31D8-8944-9346-F738E779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Likelihood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124DE-E2C0-1E4C-B270-797675D0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66</a:t>
            </a:fld>
            <a:endParaRPr lang="en-US"/>
          </a:p>
        </p:txBody>
      </p:sp>
      <p:pic>
        <p:nvPicPr>
          <p:cNvPr id="9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0C63974D-FA8E-4F4D-9AD2-56342E22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7674" y="2445233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73901F78-A480-7B44-9C4A-862AD607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6948" y="2445233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4867C8B9-020C-F543-9F47-D29D7DEC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46222" y="2445233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189A0C-D08B-CB48-9A97-65E5DAD1262D}"/>
              </a:ext>
            </a:extLst>
          </p:cNvPr>
          <p:cNvSpPr txBox="1"/>
          <p:nvPr/>
        </p:nvSpPr>
        <p:spPr>
          <a:xfrm>
            <a:off x="837723" y="2507764"/>
            <a:ext cx="1295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Runners: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DABED2-578A-F946-A8A6-237155E223EA}"/>
              </a:ext>
            </a:extLst>
          </p:cNvPr>
          <p:cNvGrpSpPr/>
          <p:nvPr/>
        </p:nvGrpSpPr>
        <p:grpSpPr>
          <a:xfrm>
            <a:off x="5044003" y="3418445"/>
            <a:ext cx="7201679" cy="923330"/>
            <a:chOff x="1857261" y="4300670"/>
            <a:chExt cx="720167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F31D003-78FB-3646-87C4-8B7B9D6B9EEC}"/>
                    </a:ext>
                  </a:extLst>
                </p:cNvPr>
                <p:cNvSpPr txBox="1"/>
                <p:nvPr/>
              </p:nvSpPr>
              <p:spPr>
                <a:xfrm>
                  <a:off x="1857261" y="4300670"/>
                  <a:ext cx="7201679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d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(         )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F31D003-78FB-3646-87C4-8B7B9D6B9E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261" y="4300670"/>
                  <a:ext cx="7201679" cy="923330"/>
                </a:xfrm>
                <a:prstGeom prst="rect">
                  <a:avLst/>
                </a:prstGeom>
                <a:blipFill>
                  <a:blip r:embed="rId4"/>
                  <a:stretch>
                    <a:fillRect t="-8219" b="-369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2" descr="Free Horse Racing Clipart Black And White, Download Free Horse Racing  Clipart Black And White png images, Free ClipArts on Clipart Library">
              <a:extLst>
                <a:ext uri="{FF2B5EF4-FFF2-40B4-BE49-F238E27FC236}">
                  <a16:creationId xmlns:a16="http://schemas.microsoft.com/office/drawing/2014/main" id="{164155DF-947B-DB4E-961A-83F4C5AD2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44649" y="4532473"/>
              <a:ext cx="724610" cy="52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Free Horse Racing Clipart Black And White, Download Free Horse Racing  Clipart Black And White png images, Free ClipArts on Clipart Library">
              <a:extLst>
                <a:ext uri="{FF2B5EF4-FFF2-40B4-BE49-F238E27FC236}">
                  <a16:creationId xmlns:a16="http://schemas.microsoft.com/office/drawing/2014/main" id="{456D56FC-C25F-1F4F-8BC7-B9EBFECC6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29774" y="4532473"/>
              <a:ext cx="724610" cy="52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Free Horse Racing Clipart Black And White, Download Free Horse Racing  Clipart Black And White png images, Free ClipArts on Clipart Library">
              <a:extLst>
                <a:ext uri="{FF2B5EF4-FFF2-40B4-BE49-F238E27FC236}">
                  <a16:creationId xmlns:a16="http://schemas.microsoft.com/office/drawing/2014/main" id="{4932320B-97D8-2448-8E7C-7D9D137D5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18830" y="4532473"/>
              <a:ext cx="724610" cy="52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Free Horse Racing Clipart Black And White, Download Free Horse Racing  Clipart Black And White png images, Free ClipArts on Clipart Library">
              <a:extLst>
                <a:ext uri="{FF2B5EF4-FFF2-40B4-BE49-F238E27FC236}">
                  <a16:creationId xmlns:a16="http://schemas.microsoft.com/office/drawing/2014/main" id="{D6234580-E243-4C46-9F47-CED7B66EB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33705" y="4532473"/>
              <a:ext cx="724610" cy="52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3F176EC-0B47-8844-974E-D73A09492DF2}"/>
              </a:ext>
            </a:extLst>
          </p:cNvPr>
          <p:cNvSpPr txBox="1"/>
          <p:nvPr/>
        </p:nvSpPr>
        <p:spPr>
          <a:xfrm>
            <a:off x="837723" y="3720591"/>
            <a:ext cx="4446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Aggregate likelihood of                   :</a:t>
            </a:r>
          </a:p>
        </p:txBody>
      </p:sp>
      <p:pic>
        <p:nvPicPr>
          <p:cNvPr id="38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539B7510-2C9B-E547-9300-A98517D8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02586" y="3691016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C0C191-5DB1-F948-B2CE-79EB0C961C70}"/>
                  </a:ext>
                </a:extLst>
              </p:cNvPr>
              <p:cNvSpPr txBox="1"/>
              <p:nvPr/>
            </p:nvSpPr>
            <p:spPr>
              <a:xfrm>
                <a:off x="837723" y="6169580"/>
                <a:ext cx="42062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*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is the function the neural network computes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C0C191-5DB1-F948-B2CE-79EB0C96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3" y="6169580"/>
                <a:ext cx="4206280" cy="338554"/>
              </a:xfrm>
              <a:prstGeom prst="rect">
                <a:avLst/>
              </a:prstGeom>
              <a:blipFill>
                <a:blip r:embed="rId5"/>
                <a:stretch>
                  <a:fillRect l="-602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11EA7A-220C-224F-9914-30CE03006101}"/>
              </a:ext>
            </a:extLst>
          </p:cNvPr>
          <p:cNvSpPr txBox="1">
            <a:spLocks/>
          </p:cNvSpPr>
          <p:nvPr/>
        </p:nvSpPr>
        <p:spPr>
          <a:xfrm>
            <a:off x="838200" y="5016693"/>
            <a:ext cx="10515600" cy="806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To get predicted race ordering, sort horses by aggregate likelihood.</a:t>
            </a:r>
          </a:p>
        </p:txBody>
      </p:sp>
    </p:spTree>
    <p:extLst>
      <p:ext uri="{BB962C8B-B14F-4D97-AF65-F5344CB8AC3E}">
        <p14:creationId xmlns:p14="http://schemas.microsoft.com/office/powerpoint/2010/main" val="4188287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558-5FB3-EC40-AEF5-BF65FFF7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Tasks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7DB8B-3640-9D4B-AF54-EF931906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12F7A51-E494-6E49-A572-A9C253B8F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7" t="7366" r="26059"/>
          <a:stretch/>
        </p:blipFill>
        <p:spPr>
          <a:xfrm>
            <a:off x="1661466" y="1810722"/>
            <a:ext cx="8502479" cy="3581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FDA773-6B5C-D749-A475-277715FFE4C9}"/>
              </a:ext>
            </a:extLst>
          </p:cNvPr>
          <p:cNvSpPr txBox="1"/>
          <p:nvPr/>
        </p:nvSpPr>
        <p:spPr>
          <a:xfrm>
            <a:off x="1661466" y="6031210"/>
            <a:ext cx="8586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Highest in the literature was 77%, although on a different dataset.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35313981-CACB-554C-9D1B-D7EDAFDBA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20"/>
          <a:stretch/>
        </p:blipFill>
        <p:spPr>
          <a:xfrm>
            <a:off x="10333853" y="2070365"/>
            <a:ext cx="911069" cy="304495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2178DA-3FDB-2A42-90F7-180B6E355623}"/>
              </a:ext>
            </a:extLst>
          </p:cNvPr>
          <p:cNvCxnSpPr>
            <a:cxnSpLocks/>
          </p:cNvCxnSpPr>
          <p:nvPr/>
        </p:nvCxnSpPr>
        <p:spPr>
          <a:xfrm flipV="1">
            <a:off x="3268233" y="5285156"/>
            <a:ext cx="0" cy="6253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158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BBF3-E850-DB47-A719-CCB7D4AF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Betting Applications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19AEB7-736C-A749-9D0A-874C78404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502" y="1801106"/>
            <a:ext cx="8828996" cy="44144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2F8C7-B0A4-284E-8AD0-62A605B5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24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6AE5-F324-314D-8504-4B9D22EA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06A4D-9BBF-904D-BBDA-A6C24745C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83727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Is the high performance due to the inclusion of meteorological 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Follow method by </a:t>
            </a:r>
            <a:r>
              <a:rPr lang="en-US" i="1" dirty="0" err="1"/>
              <a:t>Iskandaryan</a:t>
            </a:r>
            <a:r>
              <a:rPr lang="en-US" i="1" dirty="0"/>
              <a:t> et. al. (2020)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46292-1E70-F24D-8431-F63B75D1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69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0922B-BA9E-4F4A-B284-F5A61156CB32}"/>
              </a:ext>
            </a:extLst>
          </p:cNvPr>
          <p:cNvSpPr/>
          <p:nvPr/>
        </p:nvSpPr>
        <p:spPr>
          <a:xfrm>
            <a:off x="1392865" y="3497872"/>
            <a:ext cx="1584251" cy="1584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all features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FAB3C-C036-8340-8AB5-4A5EBE4120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77116" y="4289998"/>
            <a:ext cx="317913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1F47D9-885A-4C46-882D-76CB9CD543A9}"/>
              </a:ext>
            </a:extLst>
          </p:cNvPr>
          <p:cNvSpPr txBox="1"/>
          <p:nvPr/>
        </p:nvSpPr>
        <p:spPr>
          <a:xfrm>
            <a:off x="6331849" y="4109243"/>
            <a:ext cx="18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 a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9EA6AD-2977-B041-8D7E-1D6E13BF772D}"/>
              </a:ext>
            </a:extLst>
          </p:cNvPr>
          <p:cNvSpPr txBox="1"/>
          <p:nvPr/>
        </p:nvSpPr>
        <p:spPr>
          <a:xfrm>
            <a:off x="9680934" y="4078103"/>
            <a:ext cx="124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00F4FB-2723-494B-8970-4075C71F4C81}"/>
              </a:ext>
            </a:extLst>
          </p:cNvPr>
          <p:cNvCxnSpPr>
            <a:cxnSpLocks/>
          </p:cNvCxnSpPr>
          <p:nvPr/>
        </p:nvCxnSpPr>
        <p:spPr>
          <a:xfrm>
            <a:off x="8172057" y="4308936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FE2480-3E35-5946-A5AF-7A66ADEABA9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77116" y="4289998"/>
            <a:ext cx="1337427" cy="1337425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D34A9A-EB40-BC41-9D64-E03844EB5CDE}"/>
              </a:ext>
            </a:extLst>
          </p:cNvPr>
          <p:cNvSpPr txBox="1"/>
          <p:nvPr/>
        </p:nvSpPr>
        <p:spPr>
          <a:xfrm>
            <a:off x="2987407" y="5675333"/>
            <a:ext cx="33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remove weather features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966B56-924A-5C4D-95DB-715E4678DEDE}"/>
              </a:ext>
            </a:extLst>
          </p:cNvPr>
          <p:cNvCxnSpPr>
            <a:cxnSpLocks/>
          </p:cNvCxnSpPr>
          <p:nvPr/>
        </p:nvCxnSpPr>
        <p:spPr>
          <a:xfrm flipV="1">
            <a:off x="5021690" y="4345819"/>
            <a:ext cx="1238696" cy="1238694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2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8F42-BD69-AC4E-A044-BDEB029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models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C0DA-B8C1-E844-9B03-D610EFFA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5989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Across the literature, models use:</a:t>
            </a:r>
          </a:p>
          <a:p>
            <a:pPr lvl="1"/>
            <a:r>
              <a:rPr lang="en-US" dirty="0">
                <a:sym typeface="Wingdings" pitchFamily="2" charset="2"/>
              </a:rPr>
              <a:t>public odds</a:t>
            </a:r>
          </a:p>
          <a:p>
            <a:pPr lvl="1"/>
            <a:r>
              <a:rPr lang="en-US" dirty="0">
                <a:sym typeface="Wingdings" pitchFamily="2" charset="2"/>
              </a:rPr>
              <a:t>track condition</a:t>
            </a:r>
          </a:p>
          <a:p>
            <a:pPr lvl="1"/>
            <a:r>
              <a:rPr lang="en-US" dirty="0">
                <a:sym typeface="Wingdings" pitchFamily="2" charset="2"/>
              </a:rPr>
              <a:t>racecourse</a:t>
            </a:r>
          </a:p>
          <a:p>
            <a:pPr lvl="1"/>
            <a:r>
              <a:rPr lang="en-US" dirty="0">
                <a:sym typeface="Wingdings" pitchFamily="2" charset="2"/>
              </a:rPr>
              <a:t># of runners in the race</a:t>
            </a:r>
          </a:p>
          <a:p>
            <a:pPr lvl="1"/>
            <a:r>
              <a:rPr lang="en-US" dirty="0">
                <a:sym typeface="Wingdings" pitchFamily="2" charset="2"/>
              </a:rPr>
              <a:t>average placement of horse</a:t>
            </a:r>
          </a:p>
          <a:p>
            <a:pPr lvl="1"/>
            <a:r>
              <a:rPr lang="en-US" dirty="0">
                <a:sym typeface="Wingdings" pitchFamily="2" charset="2"/>
              </a:rPr>
              <a:t>average placement of jockey</a:t>
            </a:r>
          </a:p>
          <a:p>
            <a:pPr lvl="1"/>
            <a:r>
              <a:rPr lang="en-US" dirty="0">
                <a:sym typeface="Wingdings" pitchFamily="2" charset="2"/>
              </a:rPr>
              <a:t>average placement of trainer</a:t>
            </a:r>
          </a:p>
          <a:p>
            <a:pPr lvl="1"/>
            <a:r>
              <a:rPr lang="en-US" dirty="0">
                <a:sym typeface="Wingdings" pitchFamily="2" charset="2"/>
              </a:rPr>
              <a:t>past performance of a horse w/ certain conditions</a:t>
            </a:r>
          </a:p>
          <a:p>
            <a:pPr lvl="1"/>
            <a:r>
              <a:rPr lang="en-US" dirty="0">
                <a:sym typeface="Wingdings" pitchFamily="2" charset="2"/>
              </a:rPr>
              <a:t>pedigree</a:t>
            </a:r>
          </a:p>
          <a:p>
            <a:pPr lvl="1"/>
            <a:r>
              <a:rPr lang="en-US" dirty="0">
                <a:sym typeface="Wingdings" pitchFamily="2" charset="2"/>
              </a:rPr>
              <a:t>…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78DCC-D1B0-2D44-8939-1761EE6F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5A8AE2-E463-EE45-8EDF-9B5294F9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70677" b="63841"/>
          <a:stretch/>
        </p:blipFill>
        <p:spPr>
          <a:xfrm>
            <a:off x="2133938" y="1690687"/>
            <a:ext cx="3190416" cy="19900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70</a:t>
            </a:fld>
            <a:endParaRPr lang="en-US"/>
          </a:p>
        </p:txBody>
      </p:sp>
      <p:pic>
        <p:nvPicPr>
          <p:cNvPr id="8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605B07-695A-D245-B7D7-29D4B03B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1" b="63842"/>
          <a:stretch/>
        </p:blipFill>
        <p:spPr>
          <a:xfrm>
            <a:off x="5324353" y="1690687"/>
            <a:ext cx="4895988" cy="199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69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71</a:t>
            </a:fld>
            <a:endParaRPr lang="en-US"/>
          </a:p>
        </p:txBody>
      </p:sp>
      <p:pic>
        <p:nvPicPr>
          <p:cNvPr id="7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96618CC-EAA6-7342-96FD-45902E79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437" t="2761" b="80135"/>
          <a:stretch/>
        </p:blipFill>
        <p:spPr>
          <a:xfrm>
            <a:off x="3445733" y="1690688"/>
            <a:ext cx="5300533" cy="1006570"/>
          </a:xfrm>
        </p:spPr>
      </p:pic>
    </p:spTree>
    <p:extLst>
      <p:ext uri="{BB962C8B-B14F-4D97-AF65-F5344CB8AC3E}">
        <p14:creationId xmlns:p14="http://schemas.microsoft.com/office/powerpoint/2010/main" val="1439277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72</a:t>
            </a:fld>
            <a:endParaRPr lang="en-US"/>
          </a:p>
        </p:txBody>
      </p:sp>
      <p:pic>
        <p:nvPicPr>
          <p:cNvPr id="7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96618CC-EAA6-7342-96FD-45902E79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437" t="2761" b="80135"/>
          <a:stretch/>
        </p:blipFill>
        <p:spPr>
          <a:xfrm>
            <a:off x="3445733" y="1690688"/>
            <a:ext cx="5300533" cy="100657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5168BA-A98B-CF42-9CF1-8EC907A5A9F7}"/>
              </a:ext>
            </a:extLst>
          </p:cNvPr>
          <p:cNvSpPr/>
          <p:nvPr/>
        </p:nvSpPr>
        <p:spPr>
          <a:xfrm>
            <a:off x="4271058" y="2013693"/>
            <a:ext cx="891251" cy="6835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6C136-A7AD-A44D-8159-26042FCE9673}"/>
              </a:ext>
            </a:extLst>
          </p:cNvPr>
          <p:cNvSpPr/>
          <p:nvPr/>
        </p:nvSpPr>
        <p:spPr>
          <a:xfrm>
            <a:off x="6796269" y="2013693"/>
            <a:ext cx="891251" cy="6835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61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73</a:t>
            </a:fld>
            <a:endParaRPr lang="en-US"/>
          </a:p>
        </p:txBody>
      </p:sp>
      <p:pic>
        <p:nvPicPr>
          <p:cNvPr id="7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96618CC-EAA6-7342-96FD-45902E79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437" t="2761" b="80135"/>
          <a:stretch/>
        </p:blipFill>
        <p:spPr>
          <a:xfrm>
            <a:off x="3445733" y="1690688"/>
            <a:ext cx="5300533" cy="100657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5168BA-A98B-CF42-9CF1-8EC907A5A9F7}"/>
              </a:ext>
            </a:extLst>
          </p:cNvPr>
          <p:cNvSpPr/>
          <p:nvPr/>
        </p:nvSpPr>
        <p:spPr>
          <a:xfrm>
            <a:off x="5194138" y="2013693"/>
            <a:ext cx="891251" cy="6835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6C136-A7AD-A44D-8159-26042FCE9673}"/>
              </a:ext>
            </a:extLst>
          </p:cNvPr>
          <p:cNvSpPr/>
          <p:nvPr/>
        </p:nvSpPr>
        <p:spPr>
          <a:xfrm>
            <a:off x="7719349" y="2013693"/>
            <a:ext cx="891251" cy="6835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78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45C-5E50-644B-B652-9BE64D23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E8E4-DE23-1D43-B8B5-0B0C1F0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74</a:t>
            </a:fld>
            <a:endParaRPr lang="en-US"/>
          </a:p>
        </p:txBody>
      </p:sp>
      <p:pic>
        <p:nvPicPr>
          <p:cNvPr id="7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96618CC-EAA6-7342-96FD-45902E79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437" t="2761" b="80135"/>
          <a:stretch/>
        </p:blipFill>
        <p:spPr>
          <a:xfrm>
            <a:off x="3445733" y="1690688"/>
            <a:ext cx="5300533" cy="100657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43F1EB-2774-F84C-9283-874C82B145C0}"/>
              </a:ext>
            </a:extLst>
          </p:cNvPr>
          <p:cNvSpPr txBox="1">
            <a:spLocks/>
          </p:cNvSpPr>
          <p:nvPr/>
        </p:nvSpPr>
        <p:spPr>
          <a:xfrm>
            <a:off x="838200" y="2962016"/>
            <a:ext cx="9783727" cy="3394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How is the neural network using weather features?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Observing weights is difficult for a neural network of this size.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Instead, will feed it </a:t>
            </a:r>
            <a:r>
              <a:rPr lang="en-US" b="1" dirty="0"/>
              <a:t>hand-crafted input </a:t>
            </a:r>
            <a:r>
              <a:rPr lang="en-US" dirty="0"/>
              <a:t>and inspect the result.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05398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08D-1A93-6548-88D1-07C8D9FF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Hand-Crafted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1F468A-02D0-804D-A25D-6F6096558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Start with </a:t>
                </a:r>
                <a:r>
                  <a:rPr lang="en-US" b="1" dirty="0"/>
                  <a:t>logically equivalent horses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Change</a:t>
                </a:r>
                <a:r>
                  <a:rPr lang="en-US" b="1" dirty="0"/>
                  <a:t> one feature </a:t>
                </a:r>
                <a:r>
                  <a:rPr lang="en-US" dirty="0"/>
                  <a:t>to make one horse more favorable: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Measure change in output: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Feature importance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change in output.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1F468A-02D0-804D-A25D-6F6096558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0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0D34-5CED-274D-841B-73592A53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D9EDE4-2D94-514C-B5F7-9FDE03B98B9E}"/>
                  </a:ext>
                </a:extLst>
              </p:cNvPr>
              <p:cNvSpPr txBox="1"/>
              <p:nvPr/>
            </p:nvSpPr>
            <p:spPr>
              <a:xfrm>
                <a:off x="4861749" y="3629323"/>
                <a:ext cx="720167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(         )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D9EDE4-2D94-514C-B5F7-9FDE03B98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49" y="3629323"/>
                <a:ext cx="7201679" cy="923330"/>
              </a:xfrm>
              <a:prstGeom prst="rect">
                <a:avLst/>
              </a:prstGeom>
              <a:blipFill>
                <a:blip r:embed="rId3"/>
                <a:stretch>
                  <a:fillRect t="-8108" b="-3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133E75CA-B8B4-8940-943B-58A26EB6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65886" y="1825625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0981674A-B40C-B749-A2B0-D67D978F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69602" y="1825625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E825631C-1DC0-194F-8E30-35BA719B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2536" y="2839246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38267D1A-A0A4-9E46-9742-6C7A4219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86252" y="2839246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978D5D08-F46E-624F-9787-CCFA1EFC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1652" y="3861126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869A4532-2A86-984D-8554-76FD0D858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5368" y="3861126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0396A606-B4AA-5C4D-BF90-71C8FBF6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51395" y="3861126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010024F5-5582-C148-AD30-C7FCC19C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55111" y="3861126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842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27FFB6-3754-7D4A-91E4-C8C5B5ACDEB9}"/>
              </a:ext>
            </a:extLst>
          </p:cNvPr>
          <p:cNvSpPr/>
          <p:nvPr/>
        </p:nvSpPr>
        <p:spPr>
          <a:xfrm>
            <a:off x="6331352" y="2453833"/>
            <a:ext cx="879676" cy="294750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1FBF9-D239-9541-842C-4136754989F4}"/>
              </a:ext>
            </a:extLst>
          </p:cNvPr>
          <p:cNvSpPr/>
          <p:nvPr/>
        </p:nvSpPr>
        <p:spPr>
          <a:xfrm>
            <a:off x="9632066" y="2453832"/>
            <a:ext cx="879676" cy="294750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F3A65-27A6-564D-8905-8865D738B4CE}"/>
              </a:ext>
            </a:extLst>
          </p:cNvPr>
          <p:cNvSpPr txBox="1"/>
          <p:nvPr/>
        </p:nvSpPr>
        <p:spPr>
          <a:xfrm>
            <a:off x="1472237" y="5894685"/>
            <a:ext cx="7665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Low average rank corresponds to most important features.</a:t>
            </a:r>
          </a:p>
        </p:txBody>
      </p:sp>
    </p:spTree>
    <p:extLst>
      <p:ext uri="{BB962C8B-B14F-4D97-AF65-F5344CB8AC3E}">
        <p14:creationId xmlns:p14="http://schemas.microsoft.com/office/powerpoint/2010/main" val="10548407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510C25-13B7-FE4F-B3E0-714341B99710}"/>
              </a:ext>
            </a:extLst>
          </p:cNvPr>
          <p:cNvSpPr/>
          <p:nvPr/>
        </p:nvSpPr>
        <p:spPr>
          <a:xfrm>
            <a:off x="4231758" y="2690037"/>
            <a:ext cx="2817628" cy="2339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E94539-4372-6E4E-9AD0-9F605742725E}"/>
              </a:ext>
            </a:extLst>
          </p:cNvPr>
          <p:cNvSpPr/>
          <p:nvPr/>
        </p:nvSpPr>
        <p:spPr>
          <a:xfrm>
            <a:off x="7475760" y="2679404"/>
            <a:ext cx="2817628" cy="2339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EC584-43DF-2748-A7BF-E15CE1D5A6D8}"/>
              </a:ext>
            </a:extLst>
          </p:cNvPr>
          <p:cNvSpPr txBox="1"/>
          <p:nvPr/>
        </p:nvSpPr>
        <p:spPr>
          <a:xfrm>
            <a:off x="1467661" y="5798916"/>
            <a:ext cx="173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horse attributes</a:t>
            </a:r>
            <a:r>
              <a:rPr lang="en-US" dirty="0"/>
              <a:t>,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85085B-8A9C-0642-956B-A3602F217CD7}"/>
              </a:ext>
            </a:extLst>
          </p:cNvPr>
          <p:cNvSpPr txBox="1"/>
          <p:nvPr/>
        </p:nvSpPr>
        <p:spPr>
          <a:xfrm>
            <a:off x="1467662" y="6340568"/>
            <a:ext cx="254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 order of importance)</a:t>
            </a:r>
          </a:p>
        </p:txBody>
      </p:sp>
    </p:spTree>
    <p:extLst>
      <p:ext uri="{BB962C8B-B14F-4D97-AF65-F5344CB8AC3E}">
        <p14:creationId xmlns:p14="http://schemas.microsoft.com/office/powerpoint/2010/main" val="2979615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510C25-13B7-FE4F-B3E0-714341B99710}"/>
              </a:ext>
            </a:extLst>
          </p:cNvPr>
          <p:cNvSpPr/>
          <p:nvPr/>
        </p:nvSpPr>
        <p:spPr>
          <a:xfrm>
            <a:off x="4210492" y="3832134"/>
            <a:ext cx="2817628" cy="5378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72A739-D7EE-0A4C-96AE-B9E236DE18CB}"/>
              </a:ext>
            </a:extLst>
          </p:cNvPr>
          <p:cNvSpPr/>
          <p:nvPr/>
        </p:nvSpPr>
        <p:spPr>
          <a:xfrm>
            <a:off x="7584557" y="3825046"/>
            <a:ext cx="2817628" cy="5378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2A5FE-2765-824B-9989-6EB68973CE62}"/>
              </a:ext>
            </a:extLst>
          </p:cNvPr>
          <p:cNvSpPr txBox="1"/>
          <p:nvPr/>
        </p:nvSpPr>
        <p:spPr>
          <a:xfrm>
            <a:off x="1467661" y="5798916"/>
            <a:ext cx="402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</a:t>
            </a:r>
            <a:r>
              <a:rPr lang="en-US" dirty="0">
                <a:solidFill>
                  <a:schemeClr val="accent2"/>
                </a:solidFill>
              </a:rPr>
              <a:t>runners and month</a:t>
            </a:r>
            <a:r>
              <a:rPr lang="en-US" dirty="0"/>
              <a:t>, 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AEF302-DC9F-4C41-9625-D7B8D4DACAB5}"/>
              </a:ext>
            </a:extLst>
          </p:cNvPr>
          <p:cNvSpPr txBox="1"/>
          <p:nvPr/>
        </p:nvSpPr>
        <p:spPr>
          <a:xfrm>
            <a:off x="1467662" y="6340568"/>
            <a:ext cx="254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 order of importance)</a:t>
            </a:r>
          </a:p>
        </p:txBody>
      </p:sp>
    </p:spTree>
    <p:extLst>
      <p:ext uri="{BB962C8B-B14F-4D97-AF65-F5344CB8AC3E}">
        <p14:creationId xmlns:p14="http://schemas.microsoft.com/office/powerpoint/2010/main" val="418539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8F42-BD69-AC4E-A044-BDEB029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Personal Experience at Monmouth Park Racetrack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C0DA-B8C1-E844-9B03-D610EFFA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95" y="2153734"/>
            <a:ext cx="3001669" cy="9243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ym typeface="Wingdings" pitchFamily="2" charset="2"/>
              </a:rPr>
              <a:t>predicted ordering (public odds)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78DCC-D1B0-2D44-8939-1761EE6F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29E61B08-0466-9141-803F-DF0941A6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2920" y="3248530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0C371280-BB38-424A-B440-FF61434A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6440" y="3248530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31630C3F-20BB-C64B-B8BF-7B3DE72C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200" y="3248531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9D205BBE-305B-F240-8C8E-F07FCDA63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34680" y="3248530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CA3631AC-863C-5544-8E41-098F1F226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60840" y="3243853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5863A1BF-C891-4F48-8C6D-9942ECB0F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52839" y="3243853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A7E664CC-48ED-3848-A889-E7E1E78C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9080" y="3243854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ree Horse Racing Clipart Black And White, Download Free Horse Racing  Clipart Black And White png images, Free ClipArts on Clipart Library">
            <a:extLst>
              <a:ext uri="{FF2B5EF4-FFF2-40B4-BE49-F238E27FC236}">
                <a16:creationId xmlns:a16="http://schemas.microsoft.com/office/drawing/2014/main" id="{DC979C45-17B5-D14B-97D4-55D02E8A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57320" y="3243853"/>
            <a:ext cx="724610" cy="5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1220B3-3E3C-4A4C-B780-C7934EC12634}"/>
              </a:ext>
            </a:extLst>
          </p:cNvPr>
          <p:cNvSpPr/>
          <p:nvPr/>
        </p:nvSpPr>
        <p:spPr>
          <a:xfrm>
            <a:off x="8560582" y="2189028"/>
            <a:ext cx="2393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actual ordering</a:t>
            </a:r>
          </a:p>
        </p:txBody>
      </p:sp>
      <p:pic>
        <p:nvPicPr>
          <p:cNvPr id="15366" name="Picture 6" descr="Rain clipart transparent background 7 - Clipart World">
            <a:extLst>
              <a:ext uri="{FF2B5EF4-FFF2-40B4-BE49-F238E27FC236}">
                <a16:creationId xmlns:a16="http://schemas.microsoft.com/office/drawing/2014/main" id="{88247B93-B8B3-A248-B786-25C6648E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60" y="2251257"/>
            <a:ext cx="1520456" cy="152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ross 20">
            <a:extLst>
              <a:ext uri="{FF2B5EF4-FFF2-40B4-BE49-F238E27FC236}">
                <a16:creationId xmlns:a16="http://schemas.microsoft.com/office/drawing/2014/main" id="{55660241-927C-2A4A-8111-91A9A7298FF9}"/>
              </a:ext>
            </a:extLst>
          </p:cNvPr>
          <p:cNvSpPr/>
          <p:nvPr/>
        </p:nvSpPr>
        <p:spPr>
          <a:xfrm>
            <a:off x="4535104" y="2751079"/>
            <a:ext cx="520813" cy="520813"/>
          </a:xfrm>
          <a:prstGeom prst="plus">
            <a:avLst>
              <a:gd name="adj" fmla="val 412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 21">
            <a:extLst>
              <a:ext uri="{FF2B5EF4-FFF2-40B4-BE49-F238E27FC236}">
                <a16:creationId xmlns:a16="http://schemas.microsoft.com/office/drawing/2014/main" id="{0BAECBAE-9E8A-6C48-872D-F1792A78A52E}"/>
              </a:ext>
            </a:extLst>
          </p:cNvPr>
          <p:cNvSpPr/>
          <p:nvPr/>
        </p:nvSpPr>
        <p:spPr>
          <a:xfrm>
            <a:off x="7069396" y="2649180"/>
            <a:ext cx="724610" cy="724610"/>
          </a:xfrm>
          <a:prstGeom prst="mathEqual">
            <a:avLst>
              <a:gd name="adj1" fmla="val 9946"/>
              <a:gd name="adj2" fmla="val 1176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82D63-A561-1949-BE90-09A5BE3A2370}"/>
              </a:ext>
            </a:extLst>
          </p:cNvPr>
          <p:cNvSpPr txBox="1"/>
          <p:nvPr/>
        </p:nvSpPr>
        <p:spPr>
          <a:xfrm>
            <a:off x="1049662" y="4166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C1EC4-0553-C446-B5E6-CE6CE5117BDC}"/>
              </a:ext>
            </a:extLst>
          </p:cNvPr>
          <p:cNvSpPr txBox="1"/>
          <p:nvPr/>
        </p:nvSpPr>
        <p:spPr>
          <a:xfrm>
            <a:off x="3444382" y="4166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0AA13-BBC6-2A42-A8B1-EC5D702EF7E1}"/>
              </a:ext>
            </a:extLst>
          </p:cNvPr>
          <p:cNvSpPr txBox="1"/>
          <p:nvPr/>
        </p:nvSpPr>
        <p:spPr>
          <a:xfrm>
            <a:off x="2646142" y="4166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A7CED4-1049-3E48-81CF-9CE1E46D1A58}"/>
              </a:ext>
            </a:extLst>
          </p:cNvPr>
          <p:cNvSpPr txBox="1"/>
          <p:nvPr/>
        </p:nvSpPr>
        <p:spPr>
          <a:xfrm>
            <a:off x="1847902" y="4166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2A5100-073A-1147-BF6F-42159FF9CDBB}"/>
              </a:ext>
            </a:extLst>
          </p:cNvPr>
          <p:cNvSpPr txBox="1"/>
          <p:nvPr/>
        </p:nvSpPr>
        <p:spPr>
          <a:xfrm>
            <a:off x="8437278" y="4162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4C90AC-E0AD-9846-9DDF-5C8157FFBC05}"/>
              </a:ext>
            </a:extLst>
          </p:cNvPr>
          <p:cNvSpPr txBox="1"/>
          <p:nvPr/>
        </p:nvSpPr>
        <p:spPr>
          <a:xfrm>
            <a:off x="10831998" y="4162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3EB044-241A-8543-AB69-E80D41F26B06}"/>
              </a:ext>
            </a:extLst>
          </p:cNvPr>
          <p:cNvSpPr txBox="1"/>
          <p:nvPr/>
        </p:nvSpPr>
        <p:spPr>
          <a:xfrm>
            <a:off x="10033758" y="4162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F55C3-6E87-C041-A133-531DDF1FD757}"/>
              </a:ext>
            </a:extLst>
          </p:cNvPr>
          <p:cNvSpPr txBox="1"/>
          <p:nvPr/>
        </p:nvSpPr>
        <p:spPr>
          <a:xfrm>
            <a:off x="9235518" y="4162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593F5-AE86-D549-8A49-3177DE01EEED}"/>
              </a:ext>
            </a:extLst>
          </p:cNvPr>
          <p:cNvSpPr txBox="1"/>
          <p:nvPr/>
        </p:nvSpPr>
        <p:spPr>
          <a:xfrm>
            <a:off x="838200" y="5137545"/>
            <a:ext cx="7900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Does the rain inject more variance into the race?</a:t>
            </a:r>
          </a:p>
          <a:p>
            <a:r>
              <a:rPr lang="en-US" sz="2800" i="1" dirty="0"/>
              <a:t>Does the </a:t>
            </a:r>
            <a:r>
              <a:rPr lang="en-US" sz="2800" i="1" dirty="0">
                <a:solidFill>
                  <a:schemeClr val="accent1"/>
                </a:solidFill>
              </a:rPr>
              <a:t>blue</a:t>
            </a:r>
            <a:r>
              <a:rPr lang="en-US" sz="2800" i="1" dirty="0"/>
              <a:t> horse normally do well in the rain?</a:t>
            </a:r>
          </a:p>
        </p:txBody>
      </p:sp>
    </p:spTree>
    <p:extLst>
      <p:ext uri="{BB962C8B-B14F-4D97-AF65-F5344CB8AC3E}">
        <p14:creationId xmlns:p14="http://schemas.microsoft.com/office/powerpoint/2010/main" val="2039152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510C25-13B7-FE4F-B3E0-714341B99710}"/>
              </a:ext>
            </a:extLst>
          </p:cNvPr>
          <p:cNvSpPr/>
          <p:nvPr/>
        </p:nvSpPr>
        <p:spPr>
          <a:xfrm>
            <a:off x="4210491" y="3367659"/>
            <a:ext cx="2817628" cy="2857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1AF143-24E5-7A4F-A356-082C2AB70D2A}"/>
              </a:ext>
            </a:extLst>
          </p:cNvPr>
          <p:cNvSpPr/>
          <p:nvPr/>
        </p:nvSpPr>
        <p:spPr>
          <a:xfrm>
            <a:off x="4210491" y="2890154"/>
            <a:ext cx="2817628" cy="2857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803E9B-6EE0-BD41-8015-5FFDE8091216}"/>
              </a:ext>
            </a:extLst>
          </p:cNvPr>
          <p:cNvSpPr/>
          <p:nvPr/>
        </p:nvSpPr>
        <p:spPr>
          <a:xfrm>
            <a:off x="7465127" y="3367659"/>
            <a:ext cx="2817628" cy="2857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D3B8F3-E130-724F-8B14-FACC49D3973E}"/>
              </a:ext>
            </a:extLst>
          </p:cNvPr>
          <p:cNvSpPr/>
          <p:nvPr/>
        </p:nvSpPr>
        <p:spPr>
          <a:xfrm>
            <a:off x="7465127" y="2890154"/>
            <a:ext cx="2817628" cy="2857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6C546-48A3-5248-9DF0-99785FA3253E}"/>
              </a:ext>
            </a:extLst>
          </p:cNvPr>
          <p:cNvSpPr txBox="1"/>
          <p:nvPr/>
        </p:nvSpPr>
        <p:spPr>
          <a:xfrm>
            <a:off x="1467661" y="5798916"/>
            <a:ext cx="739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runners and month,    </a:t>
            </a:r>
            <a:r>
              <a:rPr lang="en-US" dirty="0">
                <a:solidFill>
                  <a:schemeClr val="accent2"/>
                </a:solidFill>
              </a:rPr>
              <a:t>general performance and distance</a:t>
            </a:r>
            <a:r>
              <a:rPr lang="en-US" dirty="0"/>
              <a:t>,</a:t>
            </a:r>
            <a:r>
              <a:rPr lang="en-US" dirty="0">
                <a:solidFill>
                  <a:schemeClr val="accent2"/>
                </a:solidFill>
              </a:rPr>
              <a:t>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715F4-9574-F04F-8537-0F7E2C581998}"/>
              </a:ext>
            </a:extLst>
          </p:cNvPr>
          <p:cNvSpPr txBox="1"/>
          <p:nvPr/>
        </p:nvSpPr>
        <p:spPr>
          <a:xfrm>
            <a:off x="1467662" y="6340568"/>
            <a:ext cx="254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 order of importance)</a:t>
            </a:r>
          </a:p>
        </p:txBody>
      </p:sp>
    </p:spTree>
    <p:extLst>
      <p:ext uri="{BB962C8B-B14F-4D97-AF65-F5344CB8AC3E}">
        <p14:creationId xmlns:p14="http://schemas.microsoft.com/office/powerpoint/2010/main" val="31015515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510C25-13B7-FE4F-B3E0-714341B99710}"/>
              </a:ext>
            </a:extLst>
          </p:cNvPr>
          <p:cNvSpPr/>
          <p:nvPr/>
        </p:nvSpPr>
        <p:spPr>
          <a:xfrm>
            <a:off x="4231756" y="3594882"/>
            <a:ext cx="2817628" cy="2857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1AF143-24E5-7A4F-A356-082C2AB70D2A}"/>
              </a:ext>
            </a:extLst>
          </p:cNvPr>
          <p:cNvSpPr/>
          <p:nvPr/>
        </p:nvSpPr>
        <p:spPr>
          <a:xfrm>
            <a:off x="4231756" y="3143242"/>
            <a:ext cx="2817628" cy="2857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803E9B-6EE0-BD41-8015-5FFDE8091216}"/>
              </a:ext>
            </a:extLst>
          </p:cNvPr>
          <p:cNvSpPr/>
          <p:nvPr/>
        </p:nvSpPr>
        <p:spPr>
          <a:xfrm>
            <a:off x="7486392" y="3608868"/>
            <a:ext cx="2817628" cy="2857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D3B8F3-E130-724F-8B14-FACC49D3973E}"/>
              </a:ext>
            </a:extLst>
          </p:cNvPr>
          <p:cNvSpPr/>
          <p:nvPr/>
        </p:nvSpPr>
        <p:spPr>
          <a:xfrm>
            <a:off x="7486392" y="3124239"/>
            <a:ext cx="2817628" cy="2857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3986-F128-4145-BEE2-49D842AEE8C4}"/>
              </a:ext>
            </a:extLst>
          </p:cNvPr>
          <p:cNvSpPr txBox="1"/>
          <p:nvPr/>
        </p:nvSpPr>
        <p:spPr>
          <a:xfrm>
            <a:off x="1467661" y="5798916"/>
            <a:ext cx="1015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runners and month,    general performance and distance,    </a:t>
            </a:r>
            <a:r>
              <a:rPr lang="en-US" dirty="0">
                <a:solidFill>
                  <a:schemeClr val="accent2"/>
                </a:solidFill>
              </a:rPr>
              <a:t>course and track condition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8B3F5-520C-2E40-AC88-957F865B1C68}"/>
              </a:ext>
            </a:extLst>
          </p:cNvPr>
          <p:cNvSpPr txBox="1"/>
          <p:nvPr/>
        </p:nvSpPr>
        <p:spPr>
          <a:xfrm>
            <a:off x="1467662" y="6340568"/>
            <a:ext cx="254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 order of importance)</a:t>
            </a:r>
          </a:p>
        </p:txBody>
      </p:sp>
    </p:spTree>
    <p:extLst>
      <p:ext uri="{BB962C8B-B14F-4D97-AF65-F5344CB8AC3E}">
        <p14:creationId xmlns:p14="http://schemas.microsoft.com/office/powerpoint/2010/main" val="35947800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23986-F128-4145-BEE2-49D842AEE8C4}"/>
              </a:ext>
            </a:extLst>
          </p:cNvPr>
          <p:cNvSpPr txBox="1"/>
          <p:nvPr/>
        </p:nvSpPr>
        <p:spPr>
          <a:xfrm>
            <a:off x="1467661" y="5798916"/>
            <a:ext cx="1015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runners and month,    general performance and distance,    course and track condition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8B3F5-520C-2E40-AC88-957F865B1C68}"/>
              </a:ext>
            </a:extLst>
          </p:cNvPr>
          <p:cNvSpPr txBox="1"/>
          <p:nvPr/>
        </p:nvSpPr>
        <p:spPr>
          <a:xfrm>
            <a:off x="1467662" y="6340568"/>
            <a:ext cx="254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 order of importance)</a:t>
            </a:r>
          </a:p>
        </p:txBody>
      </p:sp>
    </p:spTree>
    <p:extLst>
      <p:ext uri="{BB962C8B-B14F-4D97-AF65-F5344CB8AC3E}">
        <p14:creationId xmlns:p14="http://schemas.microsoft.com/office/powerpoint/2010/main" val="928747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803E9B-6EE0-BD41-8015-5FFDE8091216}"/>
              </a:ext>
            </a:extLst>
          </p:cNvPr>
          <p:cNvSpPr/>
          <p:nvPr/>
        </p:nvSpPr>
        <p:spPr>
          <a:xfrm>
            <a:off x="7507657" y="4321250"/>
            <a:ext cx="2817628" cy="108009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A7D53-30A6-B04E-8DB7-45491E80D70C}"/>
              </a:ext>
            </a:extLst>
          </p:cNvPr>
          <p:cNvSpPr txBox="1"/>
          <p:nvPr/>
        </p:nvSpPr>
        <p:spPr>
          <a:xfrm>
            <a:off x="1467661" y="5798916"/>
            <a:ext cx="1015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runners and month,    general performance and distance,    course and track condition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49E8B-D883-3844-8F5C-0C3D39D277A7}"/>
              </a:ext>
            </a:extLst>
          </p:cNvPr>
          <p:cNvSpPr txBox="1"/>
          <p:nvPr/>
        </p:nvSpPr>
        <p:spPr>
          <a:xfrm>
            <a:off x="1467662" y="6340568"/>
            <a:ext cx="254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 order of importance)</a:t>
            </a:r>
          </a:p>
        </p:txBody>
      </p:sp>
    </p:spTree>
    <p:extLst>
      <p:ext uri="{BB962C8B-B14F-4D97-AF65-F5344CB8AC3E}">
        <p14:creationId xmlns:p14="http://schemas.microsoft.com/office/powerpoint/2010/main" val="35455256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803E9B-6EE0-BD41-8015-5FFDE8091216}"/>
              </a:ext>
            </a:extLst>
          </p:cNvPr>
          <p:cNvSpPr/>
          <p:nvPr/>
        </p:nvSpPr>
        <p:spPr>
          <a:xfrm>
            <a:off x="7486392" y="4547116"/>
            <a:ext cx="2817628" cy="2800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10D24-FC89-6C44-82CD-2A9A86663E45}"/>
              </a:ext>
            </a:extLst>
          </p:cNvPr>
          <p:cNvSpPr txBox="1"/>
          <p:nvPr/>
        </p:nvSpPr>
        <p:spPr>
          <a:xfrm>
            <a:off x="1467661" y="5798916"/>
            <a:ext cx="1015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runners and month,    general performance and distance,    course and track condition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1BF90-7C5B-3B44-A032-C5417A4F8F63}"/>
              </a:ext>
            </a:extLst>
          </p:cNvPr>
          <p:cNvSpPr txBox="1"/>
          <p:nvPr/>
        </p:nvSpPr>
        <p:spPr>
          <a:xfrm>
            <a:off x="2697433" y="6196492"/>
            <a:ext cx="105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pressure,</a:t>
            </a:r>
          </a:p>
        </p:txBody>
      </p:sp>
    </p:spTree>
    <p:extLst>
      <p:ext uri="{BB962C8B-B14F-4D97-AF65-F5344CB8AC3E}">
        <p14:creationId xmlns:p14="http://schemas.microsoft.com/office/powerpoint/2010/main" val="3561509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803E9B-6EE0-BD41-8015-5FFDE8091216}"/>
              </a:ext>
            </a:extLst>
          </p:cNvPr>
          <p:cNvSpPr/>
          <p:nvPr/>
        </p:nvSpPr>
        <p:spPr>
          <a:xfrm>
            <a:off x="7486392" y="4267050"/>
            <a:ext cx="2817628" cy="2800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9A75D-A383-CD4C-A6D9-17D59177BD88}"/>
              </a:ext>
            </a:extLst>
          </p:cNvPr>
          <p:cNvSpPr/>
          <p:nvPr/>
        </p:nvSpPr>
        <p:spPr>
          <a:xfrm>
            <a:off x="7486392" y="5024620"/>
            <a:ext cx="2817628" cy="2800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140F9-75BE-7B4D-A055-7CD8402FE695}"/>
              </a:ext>
            </a:extLst>
          </p:cNvPr>
          <p:cNvSpPr txBox="1"/>
          <p:nvPr/>
        </p:nvSpPr>
        <p:spPr>
          <a:xfrm>
            <a:off x="1467661" y="5798916"/>
            <a:ext cx="1015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runners and month,    general performance and distance,    course and track condition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66F1E-D3D2-A842-8935-33711E6C60C1}"/>
              </a:ext>
            </a:extLst>
          </p:cNvPr>
          <p:cNvSpPr txBox="1"/>
          <p:nvPr/>
        </p:nvSpPr>
        <p:spPr>
          <a:xfrm>
            <a:off x="2697433" y="6196492"/>
            <a:ext cx="105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FB5DD-4CFA-B243-A6E1-94A8A1644025}"/>
              </a:ext>
            </a:extLst>
          </p:cNvPr>
          <p:cNvSpPr txBox="1"/>
          <p:nvPr/>
        </p:nvSpPr>
        <p:spPr>
          <a:xfrm>
            <a:off x="3748105" y="6196492"/>
            <a:ext cx="27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temperature and humidity,</a:t>
            </a:r>
          </a:p>
        </p:txBody>
      </p:sp>
    </p:spTree>
    <p:extLst>
      <p:ext uri="{BB962C8B-B14F-4D97-AF65-F5344CB8AC3E}">
        <p14:creationId xmlns:p14="http://schemas.microsoft.com/office/powerpoint/2010/main" val="20040323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803E9B-6EE0-BD41-8015-5FFDE8091216}"/>
              </a:ext>
            </a:extLst>
          </p:cNvPr>
          <p:cNvSpPr/>
          <p:nvPr/>
        </p:nvSpPr>
        <p:spPr>
          <a:xfrm>
            <a:off x="7486392" y="4762200"/>
            <a:ext cx="2817628" cy="2800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2CA7BE-028B-3644-9F55-A8E30B5F8D63}"/>
              </a:ext>
            </a:extLst>
          </p:cNvPr>
          <p:cNvSpPr txBox="1"/>
          <p:nvPr/>
        </p:nvSpPr>
        <p:spPr>
          <a:xfrm>
            <a:off x="1467661" y="5798916"/>
            <a:ext cx="1015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runners and month,    general performance and distance,    course and track condition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D20D-558D-E146-90F9-81F925E045F7}"/>
              </a:ext>
            </a:extLst>
          </p:cNvPr>
          <p:cNvSpPr txBox="1"/>
          <p:nvPr/>
        </p:nvSpPr>
        <p:spPr>
          <a:xfrm>
            <a:off x="2697433" y="6196492"/>
            <a:ext cx="105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EE09C-681D-1243-A404-52155C654E15}"/>
              </a:ext>
            </a:extLst>
          </p:cNvPr>
          <p:cNvSpPr txBox="1"/>
          <p:nvPr/>
        </p:nvSpPr>
        <p:spPr>
          <a:xfrm>
            <a:off x="3748105" y="6196492"/>
            <a:ext cx="27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and humidity,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169F0-4C34-6248-AD79-E06667DD1571}"/>
              </a:ext>
            </a:extLst>
          </p:cNvPr>
          <p:cNvSpPr txBox="1"/>
          <p:nvPr/>
        </p:nvSpPr>
        <p:spPr>
          <a:xfrm>
            <a:off x="6464170" y="6196492"/>
            <a:ext cx="8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rainfall</a:t>
            </a:r>
          </a:p>
        </p:txBody>
      </p:sp>
    </p:spTree>
    <p:extLst>
      <p:ext uri="{BB962C8B-B14F-4D97-AF65-F5344CB8AC3E}">
        <p14:creationId xmlns:p14="http://schemas.microsoft.com/office/powerpoint/2010/main" val="1860085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B5246B-7439-2C41-88E4-3F76FD31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7" y="1816396"/>
            <a:ext cx="9247526" cy="3584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CA7BE-028B-3644-9F55-A8E30B5F8D63}"/>
              </a:ext>
            </a:extLst>
          </p:cNvPr>
          <p:cNvSpPr txBox="1"/>
          <p:nvPr/>
        </p:nvSpPr>
        <p:spPr>
          <a:xfrm>
            <a:off x="1467661" y="5798916"/>
            <a:ext cx="1015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runners and month,    general performance and distance,    course and track condition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D20D-558D-E146-90F9-81F925E045F7}"/>
              </a:ext>
            </a:extLst>
          </p:cNvPr>
          <p:cNvSpPr txBox="1"/>
          <p:nvPr/>
        </p:nvSpPr>
        <p:spPr>
          <a:xfrm>
            <a:off x="2697433" y="6196492"/>
            <a:ext cx="105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EE09C-681D-1243-A404-52155C654E15}"/>
              </a:ext>
            </a:extLst>
          </p:cNvPr>
          <p:cNvSpPr txBox="1"/>
          <p:nvPr/>
        </p:nvSpPr>
        <p:spPr>
          <a:xfrm>
            <a:off x="3748105" y="6196492"/>
            <a:ext cx="27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and humidity,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169F0-4C34-6248-AD79-E06667DD1571}"/>
              </a:ext>
            </a:extLst>
          </p:cNvPr>
          <p:cNvSpPr txBox="1"/>
          <p:nvPr/>
        </p:nvSpPr>
        <p:spPr>
          <a:xfrm>
            <a:off x="6464170" y="6196492"/>
            <a:ext cx="8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rainfall</a:t>
            </a:r>
          </a:p>
        </p:txBody>
      </p:sp>
    </p:spTree>
    <p:extLst>
      <p:ext uri="{BB962C8B-B14F-4D97-AF65-F5344CB8AC3E}">
        <p14:creationId xmlns:p14="http://schemas.microsoft.com/office/powerpoint/2010/main" val="32378816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38A-DF96-874C-B578-8EBD43D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0D402-3CE2-B146-871E-2FBDCCA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2CA7BE-028B-3644-9F55-A8E30B5F8D63}"/>
              </a:ext>
            </a:extLst>
          </p:cNvPr>
          <p:cNvSpPr txBox="1"/>
          <p:nvPr/>
        </p:nvSpPr>
        <p:spPr>
          <a:xfrm>
            <a:off x="1317190" y="3014682"/>
            <a:ext cx="1015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runners and month,    general performance and distance,    course and track condition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D20D-558D-E146-90F9-81F925E045F7}"/>
              </a:ext>
            </a:extLst>
          </p:cNvPr>
          <p:cNvSpPr txBox="1"/>
          <p:nvPr/>
        </p:nvSpPr>
        <p:spPr>
          <a:xfrm>
            <a:off x="2211608" y="3423399"/>
            <a:ext cx="105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EE09C-681D-1243-A404-52155C654E15}"/>
              </a:ext>
            </a:extLst>
          </p:cNvPr>
          <p:cNvSpPr txBox="1"/>
          <p:nvPr/>
        </p:nvSpPr>
        <p:spPr>
          <a:xfrm>
            <a:off x="3262280" y="3423399"/>
            <a:ext cx="27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and humidity,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169F0-4C34-6248-AD79-E06667DD1571}"/>
              </a:ext>
            </a:extLst>
          </p:cNvPr>
          <p:cNvSpPr txBox="1"/>
          <p:nvPr/>
        </p:nvSpPr>
        <p:spPr>
          <a:xfrm>
            <a:off x="5978345" y="3423399"/>
            <a:ext cx="8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04628D-DB4C-F141-A2C4-FE3FFB264D6D}"/>
              </a:ext>
            </a:extLst>
          </p:cNvPr>
          <p:cNvCxnSpPr/>
          <p:nvPr/>
        </p:nvCxnSpPr>
        <p:spPr>
          <a:xfrm flipH="1">
            <a:off x="1406515" y="5072082"/>
            <a:ext cx="981436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CCB9F3-ED11-8044-9202-1DCFCBA00A45}"/>
              </a:ext>
            </a:extLst>
          </p:cNvPr>
          <p:cNvSpPr txBox="1"/>
          <p:nvPr/>
        </p:nvSpPr>
        <p:spPr>
          <a:xfrm>
            <a:off x="5121313" y="5115494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important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D568DDA-FD9B-4245-903A-A5EF616E1662}"/>
              </a:ext>
            </a:extLst>
          </p:cNvPr>
          <p:cNvSpPr/>
          <p:nvPr/>
        </p:nvSpPr>
        <p:spPr>
          <a:xfrm rot="16200000">
            <a:off x="5978032" y="-2299281"/>
            <a:ext cx="671332" cy="9814367"/>
          </a:xfrm>
          <a:prstGeom prst="rightBrace">
            <a:avLst>
              <a:gd name="adj1" fmla="val 704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A8A3D53-6C10-7641-960E-74AC92A64DC2}"/>
              </a:ext>
            </a:extLst>
          </p:cNvPr>
          <p:cNvSpPr/>
          <p:nvPr/>
        </p:nvSpPr>
        <p:spPr>
          <a:xfrm rot="5400000">
            <a:off x="4323564" y="1680775"/>
            <a:ext cx="369331" cy="4593243"/>
          </a:xfrm>
          <a:prstGeom prst="rightBrace">
            <a:avLst>
              <a:gd name="adj1" fmla="val 12428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F38CD-81B2-CC4D-97FE-599207EDAC5A}"/>
              </a:ext>
            </a:extLst>
          </p:cNvPr>
          <p:cNvSpPr txBox="1"/>
          <p:nvPr/>
        </p:nvSpPr>
        <p:spPr>
          <a:xfrm>
            <a:off x="4025244" y="4304742"/>
            <a:ext cx="965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23800-FE7B-B443-968D-4D5CB0FC519F}"/>
              </a:ext>
            </a:extLst>
          </p:cNvPr>
          <p:cNvSpPr txBox="1"/>
          <p:nvPr/>
        </p:nvSpPr>
        <p:spPr>
          <a:xfrm>
            <a:off x="5612704" y="1908855"/>
            <a:ext cx="14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non-weather</a:t>
            </a:r>
          </a:p>
        </p:txBody>
      </p:sp>
    </p:spTree>
    <p:extLst>
      <p:ext uri="{BB962C8B-B14F-4D97-AF65-F5344CB8AC3E}">
        <p14:creationId xmlns:p14="http://schemas.microsoft.com/office/powerpoint/2010/main" val="21096439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F45F-69E0-474B-A523-D83F7CEA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CBBEC-515C-884B-9AE0-CF2C2310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3634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NN w/ weather meaningfully use </a:t>
            </a:r>
            <a:r>
              <a:rPr lang="en-US" b="1" dirty="0"/>
              <a:t>pressure</a:t>
            </a:r>
            <a:r>
              <a:rPr lang="en-US" dirty="0"/>
              <a:t>, </a:t>
            </a:r>
            <a:r>
              <a:rPr lang="en-US" b="1" dirty="0"/>
              <a:t>temperature</a:t>
            </a:r>
            <a:r>
              <a:rPr lang="en-US" dirty="0"/>
              <a:t> and </a:t>
            </a:r>
            <a:r>
              <a:rPr lang="en-US" b="1" dirty="0"/>
              <a:t>humidity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Uses weather features more heavily than non-weather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NN w/ weather and NN w/o weather have </a:t>
            </a:r>
            <a:r>
              <a:rPr lang="en-US" b="1" dirty="0"/>
              <a:t>disjoint knowledge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work may try to combine these models.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1B687-0B4C-C84C-B22E-0FB53E3A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89</a:t>
            </a:fld>
            <a:endParaRPr lang="en-US"/>
          </a:p>
        </p:txBody>
      </p:sp>
      <p:pic>
        <p:nvPicPr>
          <p:cNvPr id="78856" name="Picture 8" descr="VIDEOS, QUIZ, ARTICLE] Discover If You&amp;#39;re Left Or Right Brained... It&amp;#39;s Not  What You&amp;#39;re Expecting! - Holistic Approach To Health By Global Healing  Exchange">
            <a:extLst>
              <a:ext uri="{FF2B5EF4-FFF2-40B4-BE49-F238E27FC236}">
                <a16:creationId xmlns:a16="http://schemas.microsoft.com/office/drawing/2014/main" id="{759B4EF8-1A47-194D-88C3-5B4694BD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406" y="4734046"/>
            <a:ext cx="2748414" cy="14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5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8F42-BD69-AC4E-A044-BDEB029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models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C0DA-B8C1-E844-9B03-D610EFFA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5989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Across the literature, models use:</a:t>
            </a:r>
          </a:p>
          <a:p>
            <a:pPr lvl="1"/>
            <a:r>
              <a:rPr lang="en-US" dirty="0">
                <a:sym typeface="Wingdings" pitchFamily="2" charset="2"/>
              </a:rPr>
              <a:t>public odds</a:t>
            </a:r>
          </a:p>
          <a:p>
            <a:pPr lvl="1"/>
            <a:r>
              <a:rPr lang="en-US" dirty="0">
                <a:sym typeface="Wingdings" pitchFamily="2" charset="2"/>
              </a:rPr>
              <a:t>track condition</a:t>
            </a:r>
          </a:p>
          <a:p>
            <a:pPr lvl="1"/>
            <a:r>
              <a:rPr lang="en-US" dirty="0">
                <a:sym typeface="Wingdings" pitchFamily="2" charset="2"/>
              </a:rPr>
              <a:t>racecourse</a:t>
            </a:r>
          </a:p>
          <a:p>
            <a:pPr lvl="1"/>
            <a:r>
              <a:rPr lang="en-US" dirty="0">
                <a:sym typeface="Wingdings" pitchFamily="2" charset="2"/>
              </a:rPr>
              <a:t># of runners in the race</a:t>
            </a:r>
          </a:p>
          <a:p>
            <a:pPr lvl="1"/>
            <a:r>
              <a:rPr lang="en-US" dirty="0">
                <a:sym typeface="Wingdings" pitchFamily="2" charset="2"/>
              </a:rPr>
              <a:t>average placement of horse</a:t>
            </a:r>
          </a:p>
          <a:p>
            <a:pPr lvl="1"/>
            <a:r>
              <a:rPr lang="en-US" dirty="0">
                <a:sym typeface="Wingdings" pitchFamily="2" charset="2"/>
              </a:rPr>
              <a:t>average placement of jockey</a:t>
            </a:r>
          </a:p>
          <a:p>
            <a:pPr lvl="1"/>
            <a:r>
              <a:rPr lang="en-US" dirty="0">
                <a:sym typeface="Wingdings" pitchFamily="2" charset="2"/>
              </a:rPr>
              <a:t>average placement of trainer</a:t>
            </a:r>
          </a:p>
          <a:p>
            <a:pPr lvl="1"/>
            <a:r>
              <a:rPr lang="en-US" dirty="0">
                <a:sym typeface="Wingdings" pitchFamily="2" charset="2"/>
              </a:rPr>
              <a:t>past performance of a horse w/ certain conditions</a:t>
            </a:r>
          </a:p>
          <a:p>
            <a:pPr lvl="1"/>
            <a:r>
              <a:rPr lang="en-US" dirty="0">
                <a:sym typeface="Wingdings" pitchFamily="2" charset="2"/>
              </a:rPr>
              <a:t>pedigree</a:t>
            </a:r>
          </a:p>
          <a:p>
            <a:pPr lvl="1"/>
            <a:r>
              <a:rPr lang="en-US" dirty="0">
                <a:sym typeface="Wingdings" pitchFamily="2" charset="2"/>
              </a:rPr>
              <a:t>…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  <a:sym typeface="Wingdings" pitchFamily="2" charset="2"/>
              </a:rPr>
              <a:t>not weather!</a:t>
            </a:r>
            <a:endParaRPr lang="en-US" b="1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78DCC-D1B0-2D44-8939-1761EE6F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C5B10-AA7C-4849-8D27-691276A25113}"/>
              </a:ext>
            </a:extLst>
          </p:cNvPr>
          <p:cNvSpPr txBox="1"/>
          <p:nvPr/>
        </p:nvSpPr>
        <p:spPr>
          <a:xfrm>
            <a:off x="7126677" y="2683057"/>
            <a:ext cx="3593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Can models benefit from weather data?</a:t>
            </a:r>
          </a:p>
        </p:txBody>
      </p:sp>
    </p:spTree>
    <p:extLst>
      <p:ext uri="{BB962C8B-B14F-4D97-AF65-F5344CB8AC3E}">
        <p14:creationId xmlns:p14="http://schemas.microsoft.com/office/powerpoint/2010/main" val="32864902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90</a:t>
            </a:fld>
            <a:endParaRPr lang="en-US"/>
          </a:p>
        </p:txBody>
      </p:sp>
      <p:pic>
        <p:nvPicPr>
          <p:cNvPr id="5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4A7E316-FE42-A347-924C-FA4DF0378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082" b="84777"/>
          <a:stretch/>
        </p:blipFill>
        <p:spPr>
          <a:xfrm>
            <a:off x="3754476" y="1442125"/>
            <a:ext cx="4683047" cy="785335"/>
          </a:xfrm>
        </p:spPr>
      </p:pic>
      <p:pic>
        <p:nvPicPr>
          <p:cNvPr id="7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DC916D-741F-D940-A93E-ED631E31B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82" t="20384" b="63152"/>
          <a:stretch/>
        </p:blipFill>
        <p:spPr>
          <a:xfrm>
            <a:off x="3754476" y="2379966"/>
            <a:ext cx="4683047" cy="849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15D5EE-E321-4941-AD6E-C2DDF598597E}"/>
              </a:ext>
            </a:extLst>
          </p:cNvPr>
          <p:cNvSpPr/>
          <p:nvPr/>
        </p:nvSpPr>
        <p:spPr>
          <a:xfrm>
            <a:off x="4490977" y="1843194"/>
            <a:ext cx="891251" cy="13861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63A8F2-F42A-9645-8F52-D51474C797E1}"/>
              </a:ext>
            </a:extLst>
          </p:cNvPr>
          <p:cNvSpPr/>
          <p:nvPr/>
        </p:nvSpPr>
        <p:spPr>
          <a:xfrm>
            <a:off x="6715246" y="1843194"/>
            <a:ext cx="891251" cy="13861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96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91</a:t>
            </a:fld>
            <a:endParaRPr lang="en-US"/>
          </a:p>
        </p:txBody>
      </p:sp>
      <p:pic>
        <p:nvPicPr>
          <p:cNvPr id="5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4A7E316-FE42-A347-924C-FA4DF0378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082" b="84777"/>
          <a:stretch/>
        </p:blipFill>
        <p:spPr>
          <a:xfrm>
            <a:off x="3754476" y="1442125"/>
            <a:ext cx="4683047" cy="785335"/>
          </a:xfrm>
        </p:spPr>
      </p:pic>
      <p:pic>
        <p:nvPicPr>
          <p:cNvPr id="7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DC916D-741F-D940-A93E-ED631E31B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82" t="20384" b="63152"/>
          <a:stretch/>
        </p:blipFill>
        <p:spPr>
          <a:xfrm>
            <a:off x="3754476" y="2379966"/>
            <a:ext cx="4683047" cy="849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15D5EE-E321-4941-AD6E-C2DDF598597E}"/>
              </a:ext>
            </a:extLst>
          </p:cNvPr>
          <p:cNvSpPr/>
          <p:nvPr/>
        </p:nvSpPr>
        <p:spPr>
          <a:xfrm>
            <a:off x="5222382" y="1843194"/>
            <a:ext cx="891251" cy="13861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63A8F2-F42A-9645-8F52-D51474C797E1}"/>
              </a:ext>
            </a:extLst>
          </p:cNvPr>
          <p:cNvSpPr/>
          <p:nvPr/>
        </p:nvSpPr>
        <p:spPr>
          <a:xfrm>
            <a:off x="7446651" y="1843194"/>
            <a:ext cx="891251" cy="13861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8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92</a:t>
            </a:fld>
            <a:endParaRPr lang="en-US"/>
          </a:p>
        </p:txBody>
      </p:sp>
      <p:pic>
        <p:nvPicPr>
          <p:cNvPr id="5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4A7E316-FE42-A347-924C-FA4DF0378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082" b="84777"/>
          <a:stretch/>
        </p:blipFill>
        <p:spPr>
          <a:xfrm>
            <a:off x="3754476" y="1442125"/>
            <a:ext cx="4683047" cy="7853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8665FC-85E8-C64E-AE4E-E322F6519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63668"/>
                <a:ext cx="9783727" cy="21153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i="1" dirty="0"/>
                  <a:t>How is the logistic regression model using weather features?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 can observe the weight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8665FC-85E8-C64E-AE4E-E322F6519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63668"/>
                <a:ext cx="9783727" cy="2115330"/>
              </a:xfrm>
              <a:prstGeom prst="rect">
                <a:avLst/>
              </a:prstGeom>
              <a:blipFill>
                <a:blip r:embed="rId3"/>
                <a:stretch>
                  <a:fillRect l="-1297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DC916D-741F-D940-A93E-ED631E31B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82" t="20384" b="63152"/>
          <a:stretch/>
        </p:blipFill>
        <p:spPr>
          <a:xfrm>
            <a:off x="3754476" y="2379966"/>
            <a:ext cx="4683047" cy="8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8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93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B4DE2A0-5019-F64C-8ED3-96E2166E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5"/>
          <a:stretch/>
        </p:blipFill>
        <p:spPr>
          <a:xfrm>
            <a:off x="1365699" y="1690688"/>
            <a:ext cx="9460601" cy="404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0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94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B4DE2A0-5019-F64C-8ED3-96E2166E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5"/>
          <a:stretch/>
        </p:blipFill>
        <p:spPr>
          <a:xfrm>
            <a:off x="1365699" y="1690688"/>
            <a:ext cx="9460601" cy="404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6CE784-A4CC-1D47-ADC3-092FFA95FEBD}"/>
              </a:ext>
            </a:extLst>
          </p:cNvPr>
          <p:cNvSpPr txBox="1"/>
          <p:nvPr/>
        </p:nvSpPr>
        <p:spPr>
          <a:xfrm>
            <a:off x="118819" y="3731131"/>
            <a:ext cx="1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less important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295FF-8AA2-5647-9FF6-25FD3A5B22CE}"/>
              </a:ext>
            </a:extLst>
          </p:cNvPr>
          <p:cNvCxnSpPr/>
          <p:nvPr/>
        </p:nvCxnSpPr>
        <p:spPr>
          <a:xfrm flipV="1">
            <a:off x="1287862" y="2604303"/>
            <a:ext cx="0" cy="27779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274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95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B4DE2A0-5019-F64C-8ED3-96E2166E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5"/>
          <a:stretch/>
        </p:blipFill>
        <p:spPr>
          <a:xfrm>
            <a:off x="1365699" y="1690688"/>
            <a:ext cx="9460601" cy="40402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D0E9B2-9C70-9148-A5AF-7A8C63BF722C}"/>
              </a:ext>
            </a:extLst>
          </p:cNvPr>
          <p:cNvSpPr/>
          <p:nvPr/>
        </p:nvSpPr>
        <p:spPr>
          <a:xfrm>
            <a:off x="1365699" y="4868635"/>
            <a:ext cx="4391831" cy="44885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DE9BE-C174-994C-8995-216AB2B7F6C9}"/>
              </a:ext>
            </a:extLst>
          </p:cNvPr>
          <p:cNvSpPr/>
          <p:nvPr/>
        </p:nvSpPr>
        <p:spPr>
          <a:xfrm>
            <a:off x="5834918" y="4868635"/>
            <a:ext cx="4391831" cy="44885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CD9EB-6F14-434A-BDE1-F7B127C1A793}"/>
              </a:ext>
            </a:extLst>
          </p:cNvPr>
          <p:cNvSpPr txBox="1"/>
          <p:nvPr/>
        </p:nvSpPr>
        <p:spPr>
          <a:xfrm>
            <a:off x="1467661" y="5798916"/>
            <a:ext cx="173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horse attributes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0609192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96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B4DE2A0-5019-F64C-8ED3-96E2166E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5"/>
          <a:stretch/>
        </p:blipFill>
        <p:spPr>
          <a:xfrm>
            <a:off x="1365699" y="1690688"/>
            <a:ext cx="9460601" cy="40402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D0E9B2-9C70-9148-A5AF-7A8C63BF722C}"/>
              </a:ext>
            </a:extLst>
          </p:cNvPr>
          <p:cNvSpPr/>
          <p:nvPr/>
        </p:nvSpPr>
        <p:spPr>
          <a:xfrm>
            <a:off x="1365699" y="4534255"/>
            <a:ext cx="4391831" cy="44885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DE9BE-C174-994C-8995-216AB2B7F6C9}"/>
              </a:ext>
            </a:extLst>
          </p:cNvPr>
          <p:cNvSpPr/>
          <p:nvPr/>
        </p:nvSpPr>
        <p:spPr>
          <a:xfrm>
            <a:off x="5834918" y="4534255"/>
            <a:ext cx="4391831" cy="44885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6BED4-4869-2446-96FC-3311A45B15DF}"/>
              </a:ext>
            </a:extLst>
          </p:cNvPr>
          <p:cNvSpPr txBox="1"/>
          <p:nvPr/>
        </p:nvSpPr>
        <p:spPr>
          <a:xfrm>
            <a:off x="1467661" y="5798916"/>
            <a:ext cx="284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</a:t>
            </a:r>
            <a:r>
              <a:rPr lang="en-US" dirty="0">
                <a:solidFill>
                  <a:schemeClr val="accent2"/>
                </a:solidFill>
              </a:rPr>
              <a:t>month</a:t>
            </a:r>
            <a:r>
              <a:rPr lang="en-US" dirty="0"/>
              <a:t>,    </a:t>
            </a:r>
          </a:p>
        </p:txBody>
      </p:sp>
    </p:spTree>
    <p:extLst>
      <p:ext uri="{BB962C8B-B14F-4D97-AF65-F5344CB8AC3E}">
        <p14:creationId xmlns:p14="http://schemas.microsoft.com/office/powerpoint/2010/main" val="18533438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97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B4DE2A0-5019-F64C-8ED3-96E2166E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5"/>
          <a:stretch/>
        </p:blipFill>
        <p:spPr>
          <a:xfrm>
            <a:off x="1365699" y="1690688"/>
            <a:ext cx="9460601" cy="40402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D0E9B2-9C70-9148-A5AF-7A8C63BF722C}"/>
              </a:ext>
            </a:extLst>
          </p:cNvPr>
          <p:cNvSpPr/>
          <p:nvPr/>
        </p:nvSpPr>
        <p:spPr>
          <a:xfrm>
            <a:off x="1365699" y="3774559"/>
            <a:ext cx="4391831" cy="7938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DE9BE-C174-994C-8995-216AB2B7F6C9}"/>
              </a:ext>
            </a:extLst>
          </p:cNvPr>
          <p:cNvSpPr/>
          <p:nvPr/>
        </p:nvSpPr>
        <p:spPr>
          <a:xfrm>
            <a:off x="5834918" y="3774559"/>
            <a:ext cx="4391831" cy="7938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DB702-C934-574C-80C1-502FE0367584}"/>
              </a:ext>
            </a:extLst>
          </p:cNvPr>
          <p:cNvSpPr txBox="1"/>
          <p:nvPr/>
        </p:nvSpPr>
        <p:spPr>
          <a:xfrm>
            <a:off x="1467661" y="5798916"/>
            <a:ext cx="497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month,    </a:t>
            </a:r>
            <a:r>
              <a:rPr lang="en-US" dirty="0">
                <a:solidFill>
                  <a:schemeClr val="accent2"/>
                </a:solidFill>
              </a:rPr>
              <a:t>course and distance</a:t>
            </a:r>
            <a:r>
              <a:rPr lang="en-US" dirty="0"/>
              <a:t>,    </a:t>
            </a:r>
          </a:p>
        </p:txBody>
      </p:sp>
    </p:spTree>
    <p:extLst>
      <p:ext uri="{BB962C8B-B14F-4D97-AF65-F5344CB8AC3E}">
        <p14:creationId xmlns:p14="http://schemas.microsoft.com/office/powerpoint/2010/main" val="37403006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98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B4DE2A0-5019-F64C-8ED3-96E2166E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5"/>
          <a:stretch/>
        </p:blipFill>
        <p:spPr>
          <a:xfrm>
            <a:off x="1365699" y="1690688"/>
            <a:ext cx="9460601" cy="40402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D0E9B2-9C70-9148-A5AF-7A8C63BF722C}"/>
              </a:ext>
            </a:extLst>
          </p:cNvPr>
          <p:cNvSpPr/>
          <p:nvPr/>
        </p:nvSpPr>
        <p:spPr>
          <a:xfrm>
            <a:off x="1365699" y="3032061"/>
            <a:ext cx="4391831" cy="7938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DE9BE-C174-994C-8995-216AB2B7F6C9}"/>
              </a:ext>
            </a:extLst>
          </p:cNvPr>
          <p:cNvSpPr/>
          <p:nvPr/>
        </p:nvSpPr>
        <p:spPr>
          <a:xfrm>
            <a:off x="5834918" y="3032061"/>
            <a:ext cx="4391831" cy="7938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FEF43-DFB4-1449-8B51-FD22C806809D}"/>
              </a:ext>
            </a:extLst>
          </p:cNvPr>
          <p:cNvSpPr txBox="1"/>
          <p:nvPr/>
        </p:nvSpPr>
        <p:spPr>
          <a:xfrm>
            <a:off x="1467661" y="5798916"/>
            <a:ext cx="818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month,    course and distance,    </a:t>
            </a:r>
            <a:r>
              <a:rPr lang="en-US" dirty="0">
                <a:solidFill>
                  <a:schemeClr val="accent2"/>
                </a:solidFill>
              </a:rPr>
              <a:t>general performance and runners</a:t>
            </a:r>
            <a:r>
              <a:rPr lang="en-US" dirty="0"/>
              <a:t>,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454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9AC7-393C-4A45-BB14-92952E6F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B432-1F0C-1E49-B4BA-D936F28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E783-FC1E-D242-B48E-DDE724B70F94}" type="slidenum">
              <a:rPr lang="en-US" smtClean="0"/>
              <a:t>99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B4DE2A0-5019-F64C-8ED3-96E2166E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5"/>
          <a:stretch/>
        </p:blipFill>
        <p:spPr>
          <a:xfrm>
            <a:off x="1365699" y="1690688"/>
            <a:ext cx="9460601" cy="40402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D0E9B2-9C70-9148-A5AF-7A8C63BF722C}"/>
              </a:ext>
            </a:extLst>
          </p:cNvPr>
          <p:cNvSpPr/>
          <p:nvPr/>
        </p:nvSpPr>
        <p:spPr>
          <a:xfrm>
            <a:off x="1365699" y="2635122"/>
            <a:ext cx="4391831" cy="3811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DE9BE-C174-994C-8995-216AB2B7F6C9}"/>
              </a:ext>
            </a:extLst>
          </p:cNvPr>
          <p:cNvSpPr/>
          <p:nvPr/>
        </p:nvSpPr>
        <p:spPr>
          <a:xfrm>
            <a:off x="5834918" y="2635122"/>
            <a:ext cx="4391831" cy="3811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7C12D-EE2F-424E-945B-E45051C8EDDE}"/>
              </a:ext>
            </a:extLst>
          </p:cNvPr>
          <p:cNvSpPr txBox="1"/>
          <p:nvPr/>
        </p:nvSpPr>
        <p:spPr>
          <a:xfrm>
            <a:off x="1467661" y="5798916"/>
            <a:ext cx="980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 attributes,    month,    course and distance,    general performance and runners,    </a:t>
            </a:r>
            <a:r>
              <a:rPr lang="en-US" dirty="0">
                <a:solidFill>
                  <a:schemeClr val="accent2"/>
                </a:solidFill>
              </a:rPr>
              <a:t>track condition</a:t>
            </a:r>
          </a:p>
        </p:txBody>
      </p:sp>
    </p:spTree>
    <p:extLst>
      <p:ext uri="{BB962C8B-B14F-4D97-AF65-F5344CB8AC3E}">
        <p14:creationId xmlns:p14="http://schemas.microsoft.com/office/powerpoint/2010/main" val="950823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5428</Words>
  <Application>Microsoft Macintosh PowerPoint</Application>
  <PresentationFormat>Widescreen</PresentationFormat>
  <Paragraphs>1543</Paragraphs>
  <Slides>159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5" baseType="lpstr">
      <vt:lpstr>Arial</vt:lpstr>
      <vt:lpstr>Calibri</vt:lpstr>
      <vt:lpstr>Calibri Light</vt:lpstr>
      <vt:lpstr>Cambria Math</vt:lpstr>
      <vt:lpstr>Courier</vt:lpstr>
      <vt:lpstr>Office Theme</vt:lpstr>
      <vt:lpstr>Using Meteorological Data Towards Horse Racing Prediction</vt:lpstr>
      <vt:lpstr>Overview</vt:lpstr>
      <vt:lpstr>Race Structure</vt:lpstr>
      <vt:lpstr>Overview</vt:lpstr>
      <vt:lpstr>You get to be the machine learning model!</vt:lpstr>
      <vt:lpstr>Constant Need for Better Models</vt:lpstr>
      <vt:lpstr>What are models missing?</vt:lpstr>
      <vt:lpstr>Personal Experience at Monmouth Park Racetrack</vt:lpstr>
      <vt:lpstr>What are models missing?</vt:lpstr>
      <vt:lpstr>Claims About Weather in Horse Racing</vt:lpstr>
      <vt:lpstr>Research Question:  Can meteorological data improve predictions on a horse race?</vt:lpstr>
      <vt:lpstr>Overview</vt:lpstr>
      <vt:lpstr>Davoodi and Khanteymoori (2010)</vt:lpstr>
      <vt:lpstr>Torné (2021)</vt:lpstr>
      <vt:lpstr>Overview</vt:lpstr>
      <vt:lpstr>Iskandaryan et. al. (2020)</vt:lpstr>
      <vt:lpstr>Overview</vt:lpstr>
      <vt:lpstr>Kashavkin’s Horse Racing Data</vt:lpstr>
      <vt:lpstr>Overview</vt:lpstr>
      <vt:lpstr>Meteorological Data</vt:lpstr>
      <vt:lpstr>Meteorological Data</vt:lpstr>
      <vt:lpstr>Meteorological Data</vt:lpstr>
      <vt:lpstr>Meteorological Data</vt:lpstr>
      <vt:lpstr>Overview</vt:lpstr>
      <vt:lpstr>Locating Racecourses</vt:lpstr>
      <vt:lpstr>Annotate Races w/ Weather</vt:lpstr>
      <vt:lpstr>Annotate Races w/ Weather</vt:lpstr>
      <vt:lpstr>Summary of Data</vt:lpstr>
      <vt:lpstr>Overview</vt:lpstr>
      <vt:lpstr>Projected Winners Place Higher in Ideal Weather</vt:lpstr>
      <vt:lpstr>Projected Winners Place Higher in Ideal Weather</vt:lpstr>
      <vt:lpstr>Projected Winners Place Higher in Ideal Weather</vt:lpstr>
      <vt:lpstr>Winning Times are Lower in Ideal Weather</vt:lpstr>
      <vt:lpstr>Winning Times are Lower in Ideal Weather</vt:lpstr>
      <vt:lpstr>Winning Times are Lower in Ideal Weather</vt:lpstr>
      <vt:lpstr>Summary of Exploratory Data Analysis</vt:lpstr>
      <vt:lpstr>Overview</vt:lpstr>
      <vt:lpstr>Preserving Horse Identity</vt:lpstr>
      <vt:lpstr>Preserving Horse Identity</vt:lpstr>
      <vt:lpstr>Preserving Horse Identity</vt:lpstr>
      <vt:lpstr>Preserving Horse Identity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Features: Jockey Past Performance</vt:lpstr>
      <vt:lpstr>Prediction Target</vt:lpstr>
      <vt:lpstr>Prediction Target</vt:lpstr>
      <vt:lpstr>Summary of Featurization</vt:lpstr>
      <vt:lpstr>Overview</vt:lpstr>
      <vt:lpstr>Model Evaluation</vt:lpstr>
      <vt:lpstr>Pairwise Winner Accuracy</vt:lpstr>
      <vt:lpstr>Model Evaluation</vt:lpstr>
      <vt:lpstr>Aggregate Likelihood</vt:lpstr>
      <vt:lpstr>Downstream Tasks </vt:lpstr>
      <vt:lpstr>Betting Applications</vt:lpstr>
      <vt:lpstr>Ablation Experiment</vt:lpstr>
      <vt:lpstr>Ablation Experiment</vt:lpstr>
      <vt:lpstr>Neural Networks</vt:lpstr>
      <vt:lpstr>Neural Networks</vt:lpstr>
      <vt:lpstr>Neural Networks</vt:lpstr>
      <vt:lpstr>Neural Networks</vt:lpstr>
      <vt:lpstr>Hand-Crafted Input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Logistic Regression Models</vt:lpstr>
      <vt:lpstr>Summary of Analysis</vt:lpstr>
      <vt:lpstr>Overview</vt:lpstr>
      <vt:lpstr>Conclusion</vt:lpstr>
      <vt:lpstr>Contributions to the Literature</vt:lpstr>
      <vt:lpstr>Future Work</vt:lpstr>
      <vt:lpstr>Code Availability</vt:lpstr>
      <vt:lpstr>Questions?</vt:lpstr>
      <vt:lpstr>Extra Slides (Not Presented)</vt:lpstr>
      <vt:lpstr>Horse Racing</vt:lpstr>
      <vt:lpstr>History</vt:lpstr>
      <vt:lpstr>Prevalence</vt:lpstr>
      <vt:lpstr>Horse Race Wagering</vt:lpstr>
      <vt:lpstr>Horse Race Wagering</vt:lpstr>
      <vt:lpstr>Horse Racing Controversy</vt:lpstr>
      <vt:lpstr>Motivation</vt:lpstr>
      <vt:lpstr>Claims About Weather in Horse Racing</vt:lpstr>
      <vt:lpstr>Additional Literature</vt:lpstr>
      <vt:lpstr>Vergin (1977s)</vt:lpstr>
      <vt:lpstr>Bolton and Chapman (1986)</vt:lpstr>
      <vt:lpstr>Williams and Li (2008)</vt:lpstr>
      <vt:lpstr>Sheridan and Sweeney (2001)</vt:lpstr>
      <vt:lpstr>Data Cleaning</vt:lpstr>
      <vt:lpstr>No Existing Datasets</vt:lpstr>
      <vt:lpstr>Horse Racing Data</vt:lpstr>
      <vt:lpstr>Inferring the Finishing Time</vt:lpstr>
      <vt:lpstr>Cleaning Horse Racing Data</vt:lpstr>
      <vt:lpstr>Cleaning Horse Racing Data</vt:lpstr>
      <vt:lpstr>Cleaning Horse Racing Data</vt:lpstr>
      <vt:lpstr>Cleaning Horse Racing Data</vt:lpstr>
      <vt:lpstr>“Goodness” of Weather Readings</vt:lpstr>
      <vt:lpstr>More Exploratory Data Analysis</vt:lpstr>
      <vt:lpstr>Public Odds Decently Predict the Winner</vt:lpstr>
      <vt:lpstr>Dangerous Track Conditions Due to Rain</vt:lpstr>
      <vt:lpstr>Dangerous Track Conditions Due to Rain</vt:lpstr>
      <vt:lpstr>Projected Winners Place Higher in Ideal Weather</vt:lpstr>
      <vt:lpstr>Less Failures Occur in Ideal Weather</vt:lpstr>
      <vt:lpstr>Featurization Details</vt:lpstr>
      <vt:lpstr>Features: Horse Attributes</vt:lpstr>
      <vt:lpstr>Features: Jockey Past Performance</vt:lpstr>
      <vt:lpstr>Features: Jockey Past Performance</vt:lpstr>
      <vt:lpstr>Prediction Target</vt:lpstr>
      <vt:lpstr>Prediction Target</vt:lpstr>
      <vt:lpstr>Analysis Details</vt:lpstr>
      <vt:lpstr>Train-Dev-Test Split</vt:lpstr>
      <vt:lpstr>Model Assumptions</vt:lpstr>
      <vt:lpstr>Model Parameters</vt:lpstr>
      <vt:lpstr>Ablation Experiment</vt:lpstr>
      <vt:lpstr>Ablation Experiment</vt:lpstr>
      <vt:lpstr>Ablation Experiment</vt:lpstr>
      <vt:lpstr>Ablation Experiment</vt:lpstr>
      <vt:lpstr>Ablation Experiment</vt:lpstr>
      <vt:lpstr>Ablation Experiment</vt:lpstr>
      <vt:lpstr>Neural Networks</vt:lpstr>
      <vt:lpstr>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N. Hein</dc:creator>
  <cp:lastModifiedBy>Anthony N. Hein</cp:lastModifiedBy>
  <cp:revision>463</cp:revision>
  <dcterms:created xsi:type="dcterms:W3CDTF">2021-12-07T13:39:32Z</dcterms:created>
  <dcterms:modified xsi:type="dcterms:W3CDTF">2021-12-11T02:53:22Z</dcterms:modified>
</cp:coreProperties>
</file>